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3"/>
  </p:notesMasterIdLst>
  <p:sldIdLst>
    <p:sldId id="256" r:id="rId5"/>
    <p:sldId id="262" r:id="rId6"/>
    <p:sldId id="263" r:id="rId7"/>
    <p:sldId id="264" r:id="rId8"/>
    <p:sldId id="265" r:id="rId9"/>
    <p:sldId id="267" r:id="rId10"/>
    <p:sldId id="268" r:id="rId11"/>
    <p:sldId id="276" r:id="rId12"/>
    <p:sldId id="266" r:id="rId13"/>
    <p:sldId id="277" r:id="rId14"/>
    <p:sldId id="278" r:id="rId15"/>
    <p:sldId id="279" r:id="rId16"/>
    <p:sldId id="280" r:id="rId17"/>
    <p:sldId id="281" r:id="rId18"/>
    <p:sldId id="282" r:id="rId19"/>
    <p:sldId id="283" r:id="rId20"/>
    <p:sldId id="284" r:id="rId21"/>
    <p:sldId id="285" r:id="rId22"/>
    <p:sldId id="286" r:id="rId23"/>
    <p:sldId id="269" r:id="rId24"/>
    <p:sldId id="270" r:id="rId25"/>
    <p:sldId id="271" r:id="rId26"/>
    <p:sldId id="272" r:id="rId27"/>
    <p:sldId id="273" r:id="rId28"/>
    <p:sldId id="274" r:id="rId29"/>
    <p:sldId id="275" r:id="rId30"/>
    <p:sldId id="287" r:id="rId31"/>
    <p:sldId id="288"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6DC7BCA-51B2-402C-9D77-BF561D4CC083}">
          <p14:sldIdLst>
            <p14:sldId id="256"/>
            <p14:sldId id="262"/>
            <p14:sldId id="263"/>
            <p14:sldId id="264"/>
            <p14:sldId id="265"/>
            <p14:sldId id="267"/>
            <p14:sldId id="268"/>
            <p14:sldId id="276"/>
            <p14:sldId id="266"/>
            <p14:sldId id="277"/>
            <p14:sldId id="278"/>
            <p14:sldId id="279"/>
            <p14:sldId id="280"/>
            <p14:sldId id="281"/>
            <p14:sldId id="282"/>
            <p14:sldId id="283"/>
            <p14:sldId id="284"/>
            <p14:sldId id="285"/>
            <p14:sldId id="286"/>
            <p14:sldId id="269"/>
            <p14:sldId id="270"/>
            <p14:sldId id="271"/>
            <p14:sldId id="272"/>
            <p14:sldId id="273"/>
            <p14:sldId id="274"/>
            <p14:sldId id="275"/>
          </p14:sldIdLst>
        </p14:section>
        <p14:section name="MCP Explorer" id="{BE0CDFBE-5EC3-409B-846D-F89A47916E43}">
          <p14:sldIdLst>
            <p14:sldId id="287"/>
            <p14:sldId id="28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4660"/>
  </p:normalViewPr>
  <p:slideViewPr>
    <p:cSldViewPr snapToGrid="0">
      <p:cViewPr varScale="1">
        <p:scale>
          <a:sx n="58" d="100"/>
          <a:sy n="58" d="100"/>
        </p:scale>
        <p:origin x="48" y="5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66E302-901B-4EC5-8063-F4475DEAA8C8}" type="datetimeFigureOut">
              <a:rPr lang="en-US" smtClean="0"/>
              <a:t>6/7/2025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6B3765-1535-41FB-A927-AAD2D1E85382}" type="slidenum">
              <a:rPr lang="en-US" smtClean="0"/>
              <a:t>‹#›</a:t>
            </a:fld>
            <a:endParaRPr lang="en-US" dirty="0"/>
          </a:p>
        </p:txBody>
      </p:sp>
    </p:spTree>
    <p:extLst>
      <p:ext uri="{BB962C8B-B14F-4D97-AF65-F5344CB8AC3E}">
        <p14:creationId xmlns:p14="http://schemas.microsoft.com/office/powerpoint/2010/main" val="31701522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09800" y="4464028"/>
            <a:ext cx="9144000" cy="1641490"/>
          </a:xfrm>
        </p:spPr>
        <p:txBody>
          <a:bodyPr wrap="none" anchor="t">
            <a:normAutofit/>
          </a:bodyPr>
          <a:lstStyle>
            <a:lvl1pPr algn="r">
              <a:defRPr sz="9600" b="0" spc="-30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3" name="Subtitle 2"/>
          <p:cNvSpPr>
            <a:spLocks noGrp="1"/>
          </p:cNvSpPr>
          <p:nvPr>
            <p:ph type="subTitle" idx="1"/>
          </p:nvPr>
        </p:nvSpPr>
        <p:spPr>
          <a:xfrm>
            <a:off x="2209799" y="3694375"/>
            <a:ext cx="9144000" cy="754025"/>
          </a:xfrm>
        </p:spPr>
        <p:txBody>
          <a:bodyPr anchor="b">
            <a:normAutofit/>
          </a:bodyPr>
          <a:lstStyle>
            <a:lvl1pPr marL="0" indent="0" algn="r">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p:txBody>
          <a:bodyPr/>
          <a:lstStyle/>
          <a:p>
            <a:fld id="{1CAFE9EF-BFD3-43EA-A868-783EE64D3026}" type="datetime1">
              <a:rPr lang="en-US" smtClean="0"/>
              <a:t>6/7/2025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367160"/>
            <a:ext cx="10515600" cy="819355"/>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839788" y="987425"/>
            <a:ext cx="10515600" cy="337973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5186516"/>
            <a:ext cx="10514012" cy="682472"/>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715DF4-6503-424C-B89D-B31483AF0BFD}" type="datetime1">
              <a:rPr lang="en-US" smtClean="0"/>
              <a:t>6/7/2025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3534344"/>
          </a:xfrm>
        </p:spPr>
        <p:txBody>
          <a:bodyPr anchor="ctr"/>
          <a:lstStyle>
            <a:lvl1pPr>
              <a:defRPr sz="3200"/>
            </a:lvl1pPr>
          </a:lstStyle>
          <a:p>
            <a:r>
              <a:rPr lang="en-US"/>
              <a:t>Click to edit Master title style</a:t>
            </a:r>
          </a:p>
        </p:txBody>
      </p:sp>
      <p:sp>
        <p:nvSpPr>
          <p:cNvPr id="4" name="Text Placeholder 3"/>
          <p:cNvSpPr>
            <a:spLocks noGrp="1"/>
          </p:cNvSpPr>
          <p:nvPr>
            <p:ph type="body" sz="half" idx="2"/>
          </p:nvPr>
        </p:nvSpPr>
        <p:spPr>
          <a:xfrm>
            <a:off x="839788" y="4489399"/>
            <a:ext cx="10514012" cy="1501826"/>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9BEE408-CEE3-4069-B613-CB32C19D6587}" type="datetime1">
              <a:rPr lang="en-US" smtClean="0"/>
              <a:t>6/7/2025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365125"/>
            <a:ext cx="9302752" cy="2992904"/>
          </a:xfrm>
        </p:spPr>
        <p:txBody>
          <a:bodyPr anchor="ctr"/>
          <a:lstStyle>
            <a:lvl1pPr>
              <a:defRPr sz="44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838200" y="4501729"/>
            <a:ext cx="10512424" cy="1489496"/>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94680C5-3949-48B3-AAD0-C6AC4D6634A8}" type="datetime1">
              <a:rPr lang="en-US" smtClean="0"/>
              <a:t>6/7/2025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9" name="TextBox 8"/>
          <p:cNvSpPr txBox="1"/>
          <p:nvPr/>
        </p:nvSpPr>
        <p:spPr>
          <a:xfrm>
            <a:off x="1111044"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39788" y="2326967"/>
            <a:ext cx="10515600" cy="2511835"/>
          </a:xfrm>
        </p:spPr>
        <p:txBody>
          <a:bodyPr anchor="b">
            <a:normAutofit/>
          </a:bodyPr>
          <a:lstStyle>
            <a:lvl1pPr>
              <a:defRPr sz="5400"/>
            </a:lvl1pPr>
          </a:lstStyle>
          <a:p>
            <a:r>
              <a:rPr lang="en-US"/>
              <a:t>Click to edit Master title style</a:t>
            </a:r>
          </a:p>
        </p:txBody>
      </p:sp>
      <p:sp>
        <p:nvSpPr>
          <p:cNvPr id="4" name="Text Placeholder 3"/>
          <p:cNvSpPr>
            <a:spLocks noGrp="1"/>
          </p:cNvSpPr>
          <p:nvPr>
            <p:ph type="body" sz="half" idx="2"/>
          </p:nvPr>
        </p:nvSpPr>
        <p:spPr>
          <a:xfrm>
            <a:off x="839788" y="4850581"/>
            <a:ext cx="10514012" cy="1140644"/>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451F9A-4BC0-4BDC-9C0A-439930D3F628}" type="datetime1">
              <a:rPr lang="en-US" smtClean="0"/>
              <a:t>6/7/2025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838200" y="365125"/>
            <a:ext cx="10515600" cy="1325563"/>
          </a:xfrm>
        </p:spPr>
        <p:txBody>
          <a:bodyPr/>
          <a:lstStyle/>
          <a:p>
            <a:r>
              <a:rPr lang="en-US"/>
              <a:t>Click to edit Master title style</a:t>
            </a:r>
          </a:p>
        </p:txBody>
      </p:sp>
      <p:sp>
        <p:nvSpPr>
          <p:cNvPr id="7" name="Text Placeholder 2"/>
          <p:cNvSpPr>
            <a:spLocks noGrp="1"/>
          </p:cNvSpPr>
          <p:nvPr>
            <p:ph type="body" idx="1"/>
          </p:nvPr>
        </p:nvSpPr>
        <p:spPr>
          <a:xfrm>
            <a:off x="1337282" y="1885950"/>
            <a:ext cx="2946866" cy="576262"/>
          </a:xfrm>
        </p:spPr>
        <p:txBody>
          <a:bodyPr anchor="b">
            <a:noAutofit/>
          </a:bodyPr>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356798" y="257175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87994" y="1885950"/>
            <a:ext cx="2936241" cy="576262"/>
          </a:xfrm>
        </p:spPr>
        <p:txBody>
          <a:bodyPr vert="horz" lIns="91440" tIns="45720" rIns="91440" bIns="45720" rtlCol="0" anchor="b">
            <a:no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0" name="Text Placeholder 3"/>
          <p:cNvSpPr>
            <a:spLocks noGrp="1"/>
          </p:cNvSpPr>
          <p:nvPr>
            <p:ph type="body" sz="half" idx="16"/>
          </p:nvPr>
        </p:nvSpPr>
        <p:spPr>
          <a:xfrm>
            <a:off x="4577441" y="257175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29035" y="1885950"/>
            <a:ext cx="2932113" cy="576262"/>
          </a:xfrm>
        </p:spPr>
        <p:txBody>
          <a:bodyPr vert="horz" lIns="91440" tIns="45720" rIns="91440" bIns="45720" rtlCol="0" anchor="b">
            <a:noAutofit/>
          </a:bodyPr>
          <a:lstStyle>
            <a:lvl1pPr>
              <a:buNone/>
              <a:defRPr lang="en-US" sz="2400" b="0" dirty="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12" name="Text Placeholder 3"/>
          <p:cNvSpPr>
            <a:spLocks noGrp="1"/>
          </p:cNvSpPr>
          <p:nvPr>
            <p:ph type="body" sz="half" idx="17"/>
          </p:nvPr>
        </p:nvSpPr>
        <p:spPr>
          <a:xfrm>
            <a:off x="7829035" y="257175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4C190EB-8738-400A-AFF7-6D1DEC6B76AF}" type="datetime1">
              <a:rPr lang="en-US" smtClean="0"/>
              <a:t>6/7/2025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838200" y="365125"/>
            <a:ext cx="10515600" cy="1325563"/>
          </a:xfrm>
        </p:spPr>
        <p:txBody>
          <a:bodyPr/>
          <a:lstStyle/>
          <a:p>
            <a:r>
              <a:rPr lang="en-US"/>
              <a:t>Click to edit Master title style</a:t>
            </a:r>
          </a:p>
        </p:txBody>
      </p:sp>
      <p:sp>
        <p:nvSpPr>
          <p:cNvPr id="19" name="Text Placeholder 2"/>
          <p:cNvSpPr>
            <a:spLocks noGrp="1"/>
          </p:cNvSpPr>
          <p:nvPr>
            <p:ph type="body" idx="1"/>
          </p:nvPr>
        </p:nvSpPr>
        <p:spPr>
          <a:xfrm>
            <a:off x="1332085" y="4297503"/>
            <a:ext cx="2940050"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332085" y="2256354"/>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1332085" y="4873765"/>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568997" y="4297503"/>
            <a:ext cx="2930525"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56354"/>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567644" y="4873764"/>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04322" y="4297503"/>
            <a:ext cx="2932113" cy="576262"/>
          </a:xfrm>
        </p:spPr>
        <p:txBody>
          <a:bodyPr anchor="b">
            <a:noAutofit/>
          </a:bodyPr>
          <a:lstStyle>
            <a:lvl1pPr marL="0" indent="0">
              <a:buNone/>
              <a:defRPr sz="2400" b="0">
                <a:gradFill>
                  <a:gsLst>
                    <a:gs pos="34000">
                      <a:schemeClr val="tx1">
                        <a:lumMod val="93000"/>
                      </a:schemeClr>
                    </a:gs>
                    <a:gs pos="0">
                      <a:schemeClr val="bg1">
                        <a:lumMod val="41000"/>
                        <a:lumOff val="59000"/>
                      </a:schemeClr>
                    </a:gs>
                    <a:gs pos="100000">
                      <a:schemeClr val="tx2">
                        <a:lumMod val="0"/>
                        <a:lumOff val="100000"/>
                      </a:schemeClr>
                    </a:gs>
                  </a:gsLst>
                  <a:lin ang="4800000" scaled="0"/>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04321" y="2256354"/>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804197" y="4873762"/>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A4A0F0B9-B198-4467-8481-337D4552AC07}" type="datetime1">
              <a:rPr lang="en-US" smtClean="0"/>
              <a:t>6/7/2025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A7E8C0-DCD6-4618-824E-E5B47E37F774}" type="datetime1">
              <a:rPr lang="en-US" smtClean="0"/>
              <a:t>6/7/2025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2C6133B-A04A-40C7-999B-6B964B69F57E}" type="datetime1">
              <a:rPr lang="en-US" smtClean="0"/>
              <a:t>6/7/2025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466FB9-D28B-49B1-96AA-2DC4A0B82672}" type="datetime1">
              <a:rPr lang="en-US" smtClean="0"/>
              <a:t>6/7/2025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Title 1"/>
          <p:cNvSpPr>
            <a:spLocks noGrp="1"/>
          </p:cNvSpPr>
          <p:nvPr>
            <p:ph type="ctrTitle"/>
          </p:nvPr>
        </p:nvSpPr>
        <p:spPr>
          <a:xfrm>
            <a:off x="854532" y="4464028"/>
            <a:ext cx="9144000" cy="1641490"/>
          </a:xfrm>
        </p:spPr>
        <p:txBody>
          <a:bodyPr wrap="none" anchor="t">
            <a:normAutofit/>
          </a:bodyPr>
          <a:lstStyle>
            <a:lvl1pPr algn="l">
              <a:defRPr sz="9600" b="0" spc="-300">
                <a:gradFill flip="none" rotWithShape="1">
                  <a:gsLst>
                    <a:gs pos="32000">
                      <a:schemeClr val="tx1">
                        <a:lumMod val="89000"/>
                      </a:schemeClr>
                    </a:gs>
                    <a:gs pos="0">
                      <a:schemeClr val="bg1">
                        <a:lumMod val="47000"/>
                        <a:lumOff val="53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latin typeface="+mj-lt"/>
              </a:defRPr>
            </a:lvl1pPr>
          </a:lstStyle>
          <a:p>
            <a:r>
              <a:rPr lang="en-US"/>
              <a:t>Click to edit Master title style</a:t>
            </a:r>
          </a:p>
        </p:txBody>
      </p:sp>
      <p:sp>
        <p:nvSpPr>
          <p:cNvPr id="8" name="Subtitle 2"/>
          <p:cNvSpPr>
            <a:spLocks noGrp="1"/>
          </p:cNvSpPr>
          <p:nvPr>
            <p:ph type="subTitle" idx="1"/>
          </p:nvPr>
        </p:nvSpPr>
        <p:spPr>
          <a:xfrm>
            <a:off x="854532" y="3693674"/>
            <a:ext cx="9144000" cy="754025"/>
          </a:xfrm>
        </p:spPr>
        <p:txBody>
          <a:bodyPr anchor="b">
            <a:normAutofit/>
          </a:bodyPr>
          <a:lstStyle>
            <a:lvl1pPr marL="0" indent="0" algn="l">
              <a:buNone/>
              <a:defRPr sz="3200" b="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6763742-95DB-4727-9E2D-E67133874C57}" type="datetime1">
              <a:rPr lang="en-US" smtClean="0"/>
              <a:t>6/7/2025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20000" y="1825625"/>
            <a:ext cx="502521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19840" y="1825625"/>
            <a:ext cx="503396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8F4C757-AC18-4BD4-B58D-C09C7F56266E}" type="datetime1">
              <a:rPr lang="en-US" smtClean="0"/>
              <a:t>6/7/2025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1120000" y="1681163"/>
            <a:ext cx="5025216" cy="823912"/>
          </a:xfrm>
        </p:spPr>
        <p:txBody>
          <a:bodyPr anchor="b"/>
          <a:lstStyle>
            <a:lvl1pPr marL="0" indent="0">
              <a:buNone/>
              <a:defRPr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0000" y="2505075"/>
            <a:ext cx="50252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19840" y="1681163"/>
            <a:ext cx="5035548" cy="823912"/>
          </a:xfrm>
        </p:spPr>
        <p:txBody>
          <a:bodyPr vert="horz" lIns="91440" tIns="45720" rIns="91440" bIns="45720" rtlCol="0" anchor="b">
            <a:normAutofit/>
          </a:bodyPr>
          <a:lstStyle>
            <a:lvl1pPr>
              <a:buNone/>
              <a:defRPr lang="en-US" sz="2400" b="0">
                <a:gradFill>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gradFill>
              </a:defRPr>
            </a:lvl1pPr>
          </a:lstStyle>
          <a:p>
            <a:pPr marL="0" lvl="0" indent="0">
              <a:buNone/>
            </a:pPr>
            <a:r>
              <a:rPr lang="en-US"/>
              <a:t>Click to edit Master text styles</a:t>
            </a:r>
          </a:p>
        </p:txBody>
      </p:sp>
      <p:sp>
        <p:nvSpPr>
          <p:cNvPr id="6" name="Content Placeholder 5"/>
          <p:cNvSpPr>
            <a:spLocks noGrp="1"/>
          </p:cNvSpPr>
          <p:nvPr>
            <p:ph sz="quarter" idx="4"/>
          </p:nvPr>
        </p:nvSpPr>
        <p:spPr>
          <a:xfrm>
            <a:off x="6319840" y="2505075"/>
            <a:ext cx="503554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5A06CBA-D419-41FA-8B3E-D17E24A5F335}" type="datetime1">
              <a:rPr lang="en-US" smtClean="0"/>
              <a:t>6/7/2025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624B8EF-695A-4D91-86E6-BD3ABF986DC6}" type="datetime1">
              <a:rPr lang="en-US" smtClean="0"/>
              <a:t>6/7/2025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9A1DA-1075-4AB6-9AFC-9045E23C9F15}" type="datetime1">
              <a:rPr lang="en-US" smtClean="0"/>
              <a:t>6/7/2025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0423360-0F07-4AD4-AAF8-61579BDE5A02}" type="datetime1">
              <a:rPr lang="en-US" smtClean="0"/>
              <a:t>6/7/2025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0000" y="2057400"/>
            <a:ext cx="3652025" cy="3811588"/>
          </a:xfrm>
        </p:spPr>
        <p:txBody>
          <a:bodyPr/>
          <a:lstStyle>
            <a:lvl1pPr marL="0" indent="0">
              <a:buNone/>
              <a:defRPr sz="1600">
                <a:gradFill>
                  <a:gsLst>
                    <a:gs pos="15000">
                      <a:schemeClr val="tx2"/>
                    </a:gs>
                    <a:gs pos="73000">
                      <a:schemeClr val="tx2">
                        <a:lumMod val="60000"/>
                        <a:lumOff val="40000"/>
                      </a:schemeClr>
                    </a:gs>
                    <a:gs pos="0">
                      <a:schemeClr val="tx1"/>
                    </a:gs>
                    <a:gs pos="100000">
                      <a:schemeClr val="tx2">
                        <a:lumMod val="0"/>
                        <a:lumOff val="100000"/>
                      </a:schemeClr>
                    </a:gs>
                  </a:gsLst>
                  <a:lin ang="16200000" scaled="1"/>
                </a:gra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135D3E4-AEF6-4C0D-955F-4975ADE12833}" type="datetime1">
              <a:rPr lang="en-US" smtClean="0"/>
              <a:t>6/7/2025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1120000" y="1825625"/>
            <a:ext cx="1023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F096B060-2D6F-430E-A017-FCCC5AF2AC19}" type="datetime1">
              <a:rPr lang="en-US" smtClean="0"/>
              <a:t>6/7/2025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gradFill flip="none" rotWithShape="1">
                  <a:gsLst>
                    <a:gs pos="28000">
                      <a:schemeClr val="tx1">
                        <a:lumMod val="93000"/>
                      </a:schemeClr>
                    </a:gs>
                    <a:gs pos="0">
                      <a:schemeClr val="bg1">
                        <a:lumMod val="38000"/>
                        <a:lumOff val="62000"/>
                      </a:schemeClr>
                    </a:gs>
                    <a:gs pos="100000">
                      <a:schemeClr val="tx2">
                        <a:lumMod val="0"/>
                        <a:lumOff val="100000"/>
                      </a:schemeClr>
                    </a:gs>
                  </a:gsLst>
                  <a:lin ang="5400000" scaled="1"/>
                  <a:tileRect/>
                </a:gra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5400" b="0" kern="1200">
          <a:gradFill flip="none" rotWithShape="1">
            <a:gsLst>
              <a:gs pos="28000">
                <a:schemeClr val="tx1">
                  <a:lumMod val="93000"/>
                </a:schemeClr>
              </a:gs>
              <a:gs pos="0">
                <a:schemeClr val="bg1">
                  <a:lumMod val="25000"/>
                  <a:lumOff val="75000"/>
                </a:schemeClr>
              </a:gs>
              <a:gs pos="100000">
                <a:schemeClr val="tx2">
                  <a:lumMod val="0"/>
                  <a:lumOff val="100000"/>
                </a:schemeClr>
              </a:gs>
            </a:gsLst>
            <a:lin ang="4800000" scaled="0"/>
            <a:tileRect/>
          </a:gra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olang.org/" TargetMode="External"/><Relationship Id="rId2" Type="http://schemas.openxmlformats.org/officeDocument/2006/relationships/hyperlink" Target="https://github.com/lmcdasm/mcp-tour" TargetMode="External"/><Relationship Id="rId1" Type="http://schemas.openxmlformats.org/officeDocument/2006/relationships/slideLayout" Target="../slideLayouts/slideLayout2.xml"/><Relationship Id="rId5" Type="http://schemas.openxmlformats.org/officeDocument/2006/relationships/hyperlink" Target="https://googlesource/tools/internal/mcp" TargetMode="Externa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o.googlesource.com/tools/+/refs/heads/master/internal/mcp/" TargetMode="External"/><Relationship Id="rId2" Type="http://schemas.openxmlformats.org/officeDocument/2006/relationships/hyperlink" Target="https://github.com/orgs/modelcontextprotocol/discussions/364" TargetMode="External"/><Relationship Id="rId1" Type="http://schemas.openxmlformats.org/officeDocument/2006/relationships/slideLayout" Target="../slideLayouts/slideLayout2.xml"/><Relationship Id="rId6" Type="http://schemas.openxmlformats.org/officeDocument/2006/relationships/hyperlink" Target="https://github.com/modelcontextprotocol" TargetMode="External"/><Relationship Id="rId5" Type="http://schemas.openxmlformats.org/officeDocument/2006/relationships/hyperlink" Target="https://modelcontextprotocol.io/development/roadmap" TargetMode="External"/><Relationship Id="rId4" Type="http://schemas.openxmlformats.org/officeDocument/2006/relationships/hyperlink" Target="https://modelcontextprotocol.io/introductio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up close image of waves">
            <a:extLst>
              <a:ext uri="{FF2B5EF4-FFF2-40B4-BE49-F238E27FC236}">
                <a16:creationId xmlns:a16="http://schemas.microsoft.com/office/drawing/2014/main" id="{9648A932-5E17-4859-9FE3-70EB96EA5C70}"/>
              </a:ext>
            </a:extLst>
          </p:cNvPr>
          <p:cNvPicPr>
            <a:picLocks noChangeAspect="1"/>
          </p:cNvPicPr>
          <p:nvPr/>
        </p:nvPicPr>
        <p:blipFill rotWithShape="1">
          <a:blip r:embed="rId3">
            <a:alphaModFix amt="41000"/>
          </a:blip>
          <a:srcRect l="9091" t="3462" b="19929"/>
          <a:stretch/>
        </p:blipFill>
        <p:spPr>
          <a:xfrm>
            <a:off x="20" y="1"/>
            <a:ext cx="12191980" cy="6858000"/>
          </a:xfrm>
          <a:prstGeom prst="rect">
            <a:avLst/>
          </a:prstGeom>
        </p:spPr>
      </p:pic>
      <p:sp>
        <p:nvSpPr>
          <p:cNvPr id="3" name="Subtitle 2">
            <a:extLst>
              <a:ext uri="{FF2B5EF4-FFF2-40B4-BE49-F238E27FC236}">
                <a16:creationId xmlns:a16="http://schemas.microsoft.com/office/drawing/2014/main" id="{516A0C15-5BB2-41A2-BD46-E18F635D59B0}"/>
              </a:ext>
            </a:extLst>
          </p:cNvPr>
          <p:cNvSpPr>
            <a:spLocks noGrp="1"/>
          </p:cNvSpPr>
          <p:nvPr>
            <p:ph type="subTitle" idx="1"/>
          </p:nvPr>
        </p:nvSpPr>
        <p:spPr>
          <a:xfrm>
            <a:off x="2209799" y="3694375"/>
            <a:ext cx="9144000" cy="754025"/>
          </a:xfrm>
        </p:spPr>
        <p:txBody>
          <a:bodyPr>
            <a:normAutofit/>
          </a:bodyPr>
          <a:lstStyle/>
          <a:p>
            <a:r>
              <a:rPr lang="en-US" dirty="0"/>
              <a:t>A </a:t>
            </a:r>
            <a:r>
              <a:rPr lang="en-US" dirty="0" err="1"/>
              <a:t>Dasmlab</a:t>
            </a:r>
            <a:r>
              <a:rPr lang="en-US" dirty="0"/>
              <a:t> tour</a:t>
            </a:r>
          </a:p>
        </p:txBody>
      </p:sp>
      <p:sp>
        <p:nvSpPr>
          <p:cNvPr id="2" name="Title 1">
            <a:extLst>
              <a:ext uri="{FF2B5EF4-FFF2-40B4-BE49-F238E27FC236}">
                <a16:creationId xmlns:a16="http://schemas.microsoft.com/office/drawing/2014/main" id="{AF6636B6-A233-459A-95E5-DFBD46F360BC}"/>
              </a:ext>
            </a:extLst>
          </p:cNvPr>
          <p:cNvSpPr>
            <a:spLocks noGrp="1"/>
          </p:cNvSpPr>
          <p:nvPr>
            <p:ph type="ctrTitle"/>
          </p:nvPr>
        </p:nvSpPr>
        <p:spPr>
          <a:xfrm>
            <a:off x="2812942" y="4920712"/>
            <a:ext cx="8540858" cy="1184806"/>
          </a:xfrm>
        </p:spPr>
        <p:txBody>
          <a:bodyPr>
            <a:normAutofit fontScale="90000"/>
          </a:bodyPr>
          <a:lstStyle/>
          <a:p>
            <a:r>
              <a:rPr lang="en-US" dirty="0"/>
              <a:t>Model Context Protocol</a:t>
            </a:r>
          </a:p>
        </p:txBody>
      </p:sp>
    </p:spTree>
    <p:extLst>
      <p:ext uri="{BB962C8B-B14F-4D97-AF65-F5344CB8AC3E}">
        <p14:creationId xmlns:p14="http://schemas.microsoft.com/office/powerpoint/2010/main" val="3549750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3491F-29C4-0C46-4B24-B91A7FC23D15}"/>
              </a:ext>
            </a:extLst>
          </p:cNvPr>
          <p:cNvSpPr>
            <a:spLocks noGrp="1"/>
          </p:cNvSpPr>
          <p:nvPr>
            <p:ph type="title"/>
          </p:nvPr>
        </p:nvSpPr>
        <p:spPr/>
        <p:txBody>
          <a:bodyPr/>
          <a:lstStyle/>
          <a:p>
            <a:r>
              <a:rPr lang="en-CA" dirty="0"/>
              <a:t>MCP Key Primitives</a:t>
            </a:r>
          </a:p>
        </p:txBody>
      </p:sp>
      <p:sp>
        <p:nvSpPr>
          <p:cNvPr id="4" name="Rectangle: Rounded Corners 3">
            <a:extLst>
              <a:ext uri="{FF2B5EF4-FFF2-40B4-BE49-F238E27FC236}">
                <a16:creationId xmlns:a16="http://schemas.microsoft.com/office/drawing/2014/main" id="{C81C38DD-7757-2D55-AED2-F5BD2E98266B}"/>
              </a:ext>
            </a:extLst>
          </p:cNvPr>
          <p:cNvSpPr/>
          <p:nvPr/>
        </p:nvSpPr>
        <p:spPr>
          <a:xfrm>
            <a:off x="1147417" y="2184775"/>
            <a:ext cx="3013765" cy="6935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Resources </a:t>
            </a:r>
          </a:p>
        </p:txBody>
      </p:sp>
      <p:sp>
        <p:nvSpPr>
          <p:cNvPr id="6" name="TextBox 5">
            <a:extLst>
              <a:ext uri="{FF2B5EF4-FFF2-40B4-BE49-F238E27FC236}">
                <a16:creationId xmlns:a16="http://schemas.microsoft.com/office/drawing/2014/main" id="{1AEB20FC-A943-EFF3-5E6A-DB2356CA0026}"/>
              </a:ext>
            </a:extLst>
          </p:cNvPr>
          <p:cNvSpPr txBox="1"/>
          <p:nvPr/>
        </p:nvSpPr>
        <p:spPr>
          <a:xfrm>
            <a:off x="4806120" y="1937625"/>
            <a:ext cx="6829287" cy="1200329"/>
          </a:xfrm>
          <a:prstGeom prst="rect">
            <a:avLst/>
          </a:prstGeom>
          <a:noFill/>
        </p:spPr>
        <p:txBody>
          <a:bodyPr wrap="square">
            <a:spAutoFit/>
          </a:bodyPr>
          <a:lstStyle/>
          <a:p>
            <a:pPr marL="285750" indent="-285750">
              <a:buFont typeface="Arial" panose="020B0604020202020204" pitchFamily="34" charset="0"/>
              <a:buChar char="•"/>
            </a:pPr>
            <a:r>
              <a:rPr lang="en-US" b="1" i="0" dirty="0">
                <a:effectLst/>
                <a:latin typeface="__Inter_5f106d"/>
              </a:rPr>
              <a:t>Resources</a:t>
            </a:r>
            <a:r>
              <a:rPr lang="en-US" b="0" i="0" dirty="0">
                <a:effectLst/>
                <a:latin typeface="__Inter_5f106d"/>
              </a:rPr>
              <a:t> are a core primitive in the Model Context Protocol (MCP) that allow servers to expose data and content that can be read by clients and used as context for LLM interactions.</a:t>
            </a:r>
          </a:p>
          <a:p>
            <a:pPr marL="285750" indent="-285750">
              <a:buFont typeface="Arial" panose="020B0604020202020204" pitchFamily="34" charset="0"/>
              <a:buChar char="•"/>
            </a:pPr>
            <a:r>
              <a:rPr lang="en-US" b="1" dirty="0">
                <a:latin typeface="__Inter_5f106d"/>
              </a:rPr>
              <a:t>Resources</a:t>
            </a:r>
            <a:r>
              <a:rPr lang="en-US" dirty="0">
                <a:latin typeface="__Inter_5f106d"/>
              </a:rPr>
              <a:t> are designed to be </a:t>
            </a:r>
            <a:r>
              <a:rPr lang="en-US" b="1" dirty="0">
                <a:latin typeface="__Inter_5f106d"/>
              </a:rPr>
              <a:t>Application-Controlled</a:t>
            </a:r>
            <a:endParaRPr lang="en-CA" dirty="0"/>
          </a:p>
        </p:txBody>
      </p:sp>
      <p:sp>
        <p:nvSpPr>
          <p:cNvPr id="7" name="Rectangle: Rounded Corners 6">
            <a:extLst>
              <a:ext uri="{FF2B5EF4-FFF2-40B4-BE49-F238E27FC236}">
                <a16:creationId xmlns:a16="http://schemas.microsoft.com/office/drawing/2014/main" id="{29569269-B047-E287-A251-AE2C78A98908}"/>
              </a:ext>
            </a:extLst>
          </p:cNvPr>
          <p:cNvSpPr/>
          <p:nvPr/>
        </p:nvSpPr>
        <p:spPr>
          <a:xfrm>
            <a:off x="1147417" y="3704088"/>
            <a:ext cx="3013765" cy="6935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Prompts </a:t>
            </a:r>
          </a:p>
        </p:txBody>
      </p:sp>
      <p:sp>
        <p:nvSpPr>
          <p:cNvPr id="8" name="TextBox 7">
            <a:extLst>
              <a:ext uri="{FF2B5EF4-FFF2-40B4-BE49-F238E27FC236}">
                <a16:creationId xmlns:a16="http://schemas.microsoft.com/office/drawing/2014/main" id="{19C245AA-4FE9-5557-29A7-E6DDA6313203}"/>
              </a:ext>
            </a:extLst>
          </p:cNvPr>
          <p:cNvSpPr txBox="1"/>
          <p:nvPr/>
        </p:nvSpPr>
        <p:spPr>
          <a:xfrm>
            <a:off x="4806119" y="3312190"/>
            <a:ext cx="6829287" cy="1477328"/>
          </a:xfrm>
          <a:prstGeom prst="rect">
            <a:avLst/>
          </a:prstGeom>
          <a:noFill/>
        </p:spPr>
        <p:txBody>
          <a:bodyPr wrap="square">
            <a:spAutoFit/>
          </a:bodyPr>
          <a:lstStyle/>
          <a:p>
            <a:pPr marL="285750" indent="-285750">
              <a:buFont typeface="Arial" panose="020B0604020202020204" pitchFamily="34" charset="0"/>
              <a:buChar char="•"/>
            </a:pPr>
            <a:r>
              <a:rPr lang="en-US" b="1" dirty="0"/>
              <a:t>Prompts</a:t>
            </a:r>
            <a:r>
              <a:rPr lang="en-US" dirty="0"/>
              <a:t> enable servers to define reusable prompt templates and workflows that clients can easily surface to users and LLMs. They provide a powerful way to standardize and share common LLM interactions.</a:t>
            </a:r>
            <a:endParaRPr lang="en-US" b="0" i="0" dirty="0">
              <a:solidFill>
                <a:srgbClr val="9E9E9E"/>
              </a:solidFill>
              <a:effectLst/>
              <a:latin typeface="__Inter_5f106d"/>
            </a:endParaRPr>
          </a:p>
          <a:p>
            <a:pPr marL="285750" indent="-285750">
              <a:buFont typeface="Arial" panose="020B0604020202020204" pitchFamily="34" charset="0"/>
              <a:buChar char="•"/>
            </a:pPr>
            <a:r>
              <a:rPr lang="en-US" b="1" dirty="0"/>
              <a:t>Prompts</a:t>
            </a:r>
            <a:r>
              <a:rPr lang="en-US" dirty="0"/>
              <a:t> are designed to be </a:t>
            </a:r>
            <a:r>
              <a:rPr lang="en-US" b="1" dirty="0"/>
              <a:t>User-controlled</a:t>
            </a:r>
            <a:endParaRPr lang="en-CA" dirty="0"/>
          </a:p>
        </p:txBody>
      </p:sp>
      <p:sp>
        <p:nvSpPr>
          <p:cNvPr id="9" name="Rectangle: Rounded Corners 8">
            <a:extLst>
              <a:ext uri="{FF2B5EF4-FFF2-40B4-BE49-F238E27FC236}">
                <a16:creationId xmlns:a16="http://schemas.microsoft.com/office/drawing/2014/main" id="{A8846668-750D-2362-A3F6-B54F13644956}"/>
              </a:ext>
            </a:extLst>
          </p:cNvPr>
          <p:cNvSpPr/>
          <p:nvPr/>
        </p:nvSpPr>
        <p:spPr>
          <a:xfrm>
            <a:off x="1147417" y="5355652"/>
            <a:ext cx="3013765" cy="69353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Tools</a:t>
            </a:r>
          </a:p>
        </p:txBody>
      </p:sp>
      <p:sp>
        <p:nvSpPr>
          <p:cNvPr id="10" name="TextBox 9">
            <a:extLst>
              <a:ext uri="{FF2B5EF4-FFF2-40B4-BE49-F238E27FC236}">
                <a16:creationId xmlns:a16="http://schemas.microsoft.com/office/drawing/2014/main" id="{D8DB321A-041C-C4A2-996F-FD1AACD79A41}"/>
              </a:ext>
            </a:extLst>
          </p:cNvPr>
          <p:cNvSpPr txBox="1"/>
          <p:nvPr/>
        </p:nvSpPr>
        <p:spPr>
          <a:xfrm>
            <a:off x="4806119" y="4963754"/>
            <a:ext cx="6829287" cy="1477328"/>
          </a:xfrm>
          <a:prstGeom prst="rect">
            <a:avLst/>
          </a:prstGeom>
          <a:noFill/>
        </p:spPr>
        <p:txBody>
          <a:bodyPr wrap="square">
            <a:spAutoFit/>
          </a:bodyPr>
          <a:lstStyle/>
          <a:p>
            <a:pPr marL="285750" indent="-285750">
              <a:buFont typeface="Arial" panose="020B0604020202020204" pitchFamily="34" charset="0"/>
              <a:buChar char="•"/>
            </a:pPr>
            <a:r>
              <a:rPr lang="en-US" b="1" dirty="0"/>
              <a:t>Tools</a:t>
            </a:r>
            <a:r>
              <a:rPr lang="en-US" dirty="0"/>
              <a:t> are a powerful primitive in the Model Context Protocol (MCP) that enable servers to expose executable functionality to clients. Through tools, LLMs can interact with external systems, perform computations, and take actions in the real world.</a:t>
            </a:r>
          </a:p>
          <a:p>
            <a:pPr marL="285750" indent="-285750">
              <a:buFont typeface="Arial" panose="020B0604020202020204" pitchFamily="34" charset="0"/>
              <a:buChar char="•"/>
            </a:pPr>
            <a:r>
              <a:rPr lang="en-US" b="1" dirty="0"/>
              <a:t>Tools</a:t>
            </a:r>
            <a:r>
              <a:rPr lang="en-US" dirty="0"/>
              <a:t> are designed to be </a:t>
            </a:r>
            <a:r>
              <a:rPr lang="en-US" b="1" dirty="0"/>
              <a:t>Model-controlled</a:t>
            </a:r>
            <a:endParaRPr lang="en-CA" dirty="0"/>
          </a:p>
        </p:txBody>
      </p:sp>
      <p:cxnSp>
        <p:nvCxnSpPr>
          <p:cNvPr id="12" name="Straight Arrow Connector 11">
            <a:extLst>
              <a:ext uri="{FF2B5EF4-FFF2-40B4-BE49-F238E27FC236}">
                <a16:creationId xmlns:a16="http://schemas.microsoft.com/office/drawing/2014/main" id="{A00FF59F-DA01-65EB-05B2-21DA618E89CA}"/>
              </a:ext>
            </a:extLst>
          </p:cNvPr>
          <p:cNvCxnSpPr>
            <a:endCxn id="6" idx="1"/>
          </p:cNvCxnSpPr>
          <p:nvPr/>
        </p:nvCxnSpPr>
        <p:spPr>
          <a:xfrm>
            <a:off x="4262783" y="2537789"/>
            <a:ext cx="5433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48A803A-A03C-6440-88EE-F70CBE2BC897}"/>
              </a:ext>
            </a:extLst>
          </p:cNvPr>
          <p:cNvCxnSpPr/>
          <p:nvPr/>
        </p:nvCxnSpPr>
        <p:spPr>
          <a:xfrm>
            <a:off x="4269406" y="4050852"/>
            <a:ext cx="5433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1432D284-05B2-C995-CB53-6D29CE71631E}"/>
              </a:ext>
            </a:extLst>
          </p:cNvPr>
          <p:cNvCxnSpPr/>
          <p:nvPr/>
        </p:nvCxnSpPr>
        <p:spPr>
          <a:xfrm>
            <a:off x="4262782" y="5702416"/>
            <a:ext cx="543337"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41482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CBE0D-EC89-DBBD-52E2-C435F6FBECD2}"/>
              </a:ext>
            </a:extLst>
          </p:cNvPr>
          <p:cNvSpPr>
            <a:spLocks noGrp="1"/>
          </p:cNvSpPr>
          <p:nvPr>
            <p:ph type="title"/>
          </p:nvPr>
        </p:nvSpPr>
        <p:spPr>
          <a:xfrm>
            <a:off x="556400" y="347455"/>
            <a:ext cx="10515600" cy="796649"/>
          </a:xfrm>
        </p:spPr>
        <p:txBody>
          <a:bodyPr>
            <a:normAutofit fontScale="90000"/>
          </a:bodyPr>
          <a:lstStyle/>
          <a:p>
            <a:r>
              <a:rPr lang="en-CA" dirty="0"/>
              <a:t>MCP Key Primitive - Resources</a:t>
            </a:r>
          </a:p>
        </p:txBody>
      </p:sp>
      <p:sp>
        <p:nvSpPr>
          <p:cNvPr id="3" name="Content Placeholder 2">
            <a:extLst>
              <a:ext uri="{FF2B5EF4-FFF2-40B4-BE49-F238E27FC236}">
                <a16:creationId xmlns:a16="http://schemas.microsoft.com/office/drawing/2014/main" id="{2F6345FB-07BD-FAD8-92D1-6810351AF8E3}"/>
              </a:ext>
            </a:extLst>
          </p:cNvPr>
          <p:cNvSpPr>
            <a:spLocks noGrp="1"/>
          </p:cNvSpPr>
          <p:nvPr>
            <p:ph idx="1"/>
          </p:nvPr>
        </p:nvSpPr>
        <p:spPr>
          <a:xfrm>
            <a:off x="697300" y="1344129"/>
            <a:ext cx="10374700" cy="1752461"/>
          </a:xfrm>
        </p:spPr>
        <p:txBody>
          <a:bodyPr>
            <a:normAutofit fontScale="70000" lnSpcReduction="20000"/>
          </a:bodyPr>
          <a:lstStyle/>
          <a:p>
            <a:pPr marL="0" indent="0">
              <a:buNone/>
            </a:pPr>
            <a:r>
              <a:rPr lang="en-CA" b="1" dirty="0"/>
              <a:t>Resources</a:t>
            </a:r>
            <a:r>
              <a:rPr lang="en-CA" dirty="0"/>
              <a:t> represent any kind of data that a MCP Server wants to make available to clients.   </a:t>
            </a:r>
          </a:p>
          <a:p>
            <a:pPr marL="0" indent="0">
              <a:buNone/>
            </a:pPr>
            <a:endParaRPr lang="en-CA" dirty="0"/>
          </a:p>
          <a:p>
            <a:pPr marL="0" indent="0">
              <a:buNone/>
            </a:pPr>
            <a:r>
              <a:rPr lang="en-CA" dirty="0"/>
              <a:t>This includes:</a:t>
            </a:r>
            <a:endParaRPr lang="en-CA" b="1" dirty="0"/>
          </a:p>
          <a:p>
            <a:pPr lvl="1"/>
            <a:r>
              <a:rPr lang="en-CA" b="1" dirty="0"/>
              <a:t>File content, Database Records, API Responses</a:t>
            </a:r>
          </a:p>
          <a:p>
            <a:pPr lvl="1"/>
            <a:r>
              <a:rPr lang="en-CA" b="1" dirty="0"/>
              <a:t>Live System Data, Screenshots and Images</a:t>
            </a:r>
          </a:p>
          <a:p>
            <a:pPr lvl="1"/>
            <a:r>
              <a:rPr lang="en-CA" b="1" dirty="0"/>
              <a:t>Log Files, Metrics and other Telemetry information</a:t>
            </a:r>
          </a:p>
        </p:txBody>
      </p:sp>
      <p:sp>
        <p:nvSpPr>
          <p:cNvPr id="4" name="Content Placeholder 2">
            <a:extLst>
              <a:ext uri="{FF2B5EF4-FFF2-40B4-BE49-F238E27FC236}">
                <a16:creationId xmlns:a16="http://schemas.microsoft.com/office/drawing/2014/main" id="{818A60C9-B790-7631-83B9-EC31B52FA7E1}"/>
              </a:ext>
            </a:extLst>
          </p:cNvPr>
          <p:cNvSpPr txBox="1">
            <a:spLocks/>
          </p:cNvSpPr>
          <p:nvPr/>
        </p:nvSpPr>
        <p:spPr>
          <a:xfrm>
            <a:off x="728222" y="3378337"/>
            <a:ext cx="11010995" cy="268674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b="1" dirty="0"/>
              <a:t>Resources</a:t>
            </a:r>
            <a:r>
              <a:rPr lang="en-CA" dirty="0"/>
              <a:t> are Defined by a URI:</a:t>
            </a:r>
          </a:p>
          <a:p>
            <a:pPr marL="0" indent="0">
              <a:buNone/>
            </a:pPr>
            <a:r>
              <a:rPr lang="en-CA" dirty="0"/>
              <a:t>	</a:t>
            </a:r>
            <a:r>
              <a:rPr lang="en-CA" b="1" dirty="0"/>
              <a:t>[protocol]://[host]/[path]</a:t>
            </a:r>
            <a:br>
              <a:rPr lang="en-CA" b="1" dirty="0"/>
            </a:br>
            <a:endParaRPr lang="en-CA" b="1" dirty="0"/>
          </a:p>
          <a:p>
            <a:pPr marL="0" indent="0">
              <a:buNone/>
            </a:pPr>
            <a:r>
              <a:rPr lang="en-CA" b="1" dirty="0"/>
              <a:t>Examples:</a:t>
            </a:r>
          </a:p>
          <a:p>
            <a:pPr lvl="1"/>
            <a:r>
              <a:rPr lang="en-US" b="1" dirty="0"/>
              <a:t>file:///home/user/documents/report.pdf</a:t>
            </a:r>
          </a:p>
          <a:p>
            <a:pPr lvl="1"/>
            <a:r>
              <a:rPr lang="en-US" b="1" dirty="0"/>
              <a:t>postgres://database/customers/schema</a:t>
            </a:r>
          </a:p>
          <a:p>
            <a:pPr lvl="1"/>
            <a:r>
              <a:rPr lang="en-US" b="1" dirty="0"/>
              <a:t>screen://localhost/display1</a:t>
            </a:r>
          </a:p>
          <a:p>
            <a:pPr marL="457200" lvl="1" indent="0">
              <a:buNone/>
            </a:pPr>
            <a:endParaRPr lang="en-US" b="1" dirty="0"/>
          </a:p>
          <a:p>
            <a:pPr marL="0" indent="0">
              <a:buNone/>
            </a:pPr>
            <a:r>
              <a:rPr lang="en-US" dirty="0"/>
              <a:t>The protocol and path structure is defined by the MCP server implementation. Servers can define their own custom URI schemes.</a:t>
            </a:r>
            <a:endParaRPr lang="en-CA" dirty="0"/>
          </a:p>
        </p:txBody>
      </p:sp>
    </p:spTree>
    <p:extLst>
      <p:ext uri="{BB962C8B-B14F-4D97-AF65-F5344CB8AC3E}">
        <p14:creationId xmlns:p14="http://schemas.microsoft.com/office/powerpoint/2010/main" val="4530744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385D-92A2-2DB0-9B69-63B57AECD6A0}"/>
              </a:ext>
            </a:extLst>
          </p:cNvPr>
          <p:cNvSpPr>
            <a:spLocks noGrp="1"/>
          </p:cNvSpPr>
          <p:nvPr>
            <p:ph type="title"/>
          </p:nvPr>
        </p:nvSpPr>
        <p:spPr/>
        <p:txBody>
          <a:bodyPr/>
          <a:lstStyle/>
          <a:p>
            <a:r>
              <a:rPr lang="en-CA" dirty="0"/>
              <a:t>MCP Key Primitive - Resources</a:t>
            </a:r>
          </a:p>
        </p:txBody>
      </p:sp>
      <p:sp>
        <p:nvSpPr>
          <p:cNvPr id="3" name="Content Placeholder 2">
            <a:extLst>
              <a:ext uri="{FF2B5EF4-FFF2-40B4-BE49-F238E27FC236}">
                <a16:creationId xmlns:a16="http://schemas.microsoft.com/office/drawing/2014/main" id="{5C27538D-2F7C-E8AC-F7F1-6477C5DD6228}"/>
              </a:ext>
            </a:extLst>
          </p:cNvPr>
          <p:cNvSpPr>
            <a:spLocks noGrp="1"/>
          </p:cNvSpPr>
          <p:nvPr>
            <p:ph idx="1"/>
          </p:nvPr>
        </p:nvSpPr>
        <p:spPr>
          <a:xfrm>
            <a:off x="609600" y="2232025"/>
            <a:ext cx="10603300" cy="2706618"/>
          </a:xfrm>
        </p:spPr>
        <p:txBody>
          <a:bodyPr>
            <a:normAutofit/>
          </a:bodyPr>
          <a:lstStyle/>
          <a:p>
            <a:pPr marL="0" indent="0">
              <a:buNone/>
            </a:pPr>
            <a:r>
              <a:rPr lang="en-CA" b="1" dirty="0"/>
              <a:t>Resources </a:t>
            </a:r>
            <a:r>
              <a:rPr lang="en-CA" dirty="0"/>
              <a:t>can have 2 Types of Content</a:t>
            </a:r>
          </a:p>
          <a:p>
            <a:r>
              <a:rPr lang="en-CA" b="1" dirty="0"/>
              <a:t>Text Resources</a:t>
            </a:r>
          </a:p>
          <a:p>
            <a:pPr lvl="1"/>
            <a:r>
              <a:rPr lang="en-CA" dirty="0"/>
              <a:t>Source Code, Configuration Files, Log Files, JSON/XML data, Plain Text</a:t>
            </a:r>
          </a:p>
          <a:p>
            <a:pPr marL="914400" lvl="2" indent="0">
              <a:buNone/>
            </a:pPr>
            <a:endParaRPr lang="en-CA" dirty="0"/>
          </a:p>
          <a:p>
            <a:r>
              <a:rPr lang="en-CA" b="1" dirty="0"/>
              <a:t>Binary Resources</a:t>
            </a:r>
          </a:p>
          <a:p>
            <a:pPr lvl="1"/>
            <a:r>
              <a:rPr lang="en-CA" dirty="0"/>
              <a:t>Images, PDFs, Audio Files, Video Files, Other non-Text Formats (Custom)</a:t>
            </a:r>
          </a:p>
        </p:txBody>
      </p:sp>
    </p:spTree>
    <p:extLst>
      <p:ext uri="{BB962C8B-B14F-4D97-AF65-F5344CB8AC3E}">
        <p14:creationId xmlns:p14="http://schemas.microsoft.com/office/powerpoint/2010/main" val="15247070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28A68-A402-C7AF-8605-93043D3155DA}"/>
              </a:ext>
            </a:extLst>
          </p:cNvPr>
          <p:cNvSpPr>
            <a:spLocks noGrp="1"/>
          </p:cNvSpPr>
          <p:nvPr>
            <p:ph type="title"/>
          </p:nvPr>
        </p:nvSpPr>
        <p:spPr>
          <a:xfrm>
            <a:off x="838200" y="365126"/>
            <a:ext cx="10515600" cy="787814"/>
          </a:xfrm>
        </p:spPr>
        <p:txBody>
          <a:bodyPr>
            <a:normAutofit fontScale="90000"/>
          </a:bodyPr>
          <a:lstStyle/>
          <a:p>
            <a:r>
              <a:rPr lang="en-CA" dirty="0"/>
              <a:t>MCP Key Primitive - Resources</a:t>
            </a:r>
          </a:p>
        </p:txBody>
      </p:sp>
      <p:sp>
        <p:nvSpPr>
          <p:cNvPr id="4" name="Content Placeholder 2">
            <a:extLst>
              <a:ext uri="{FF2B5EF4-FFF2-40B4-BE49-F238E27FC236}">
                <a16:creationId xmlns:a16="http://schemas.microsoft.com/office/drawing/2014/main" id="{BC571397-2F4D-242F-9206-E00FCD8AFE66}"/>
              </a:ext>
            </a:extLst>
          </p:cNvPr>
          <p:cNvSpPr txBox="1">
            <a:spLocks noGrp="1"/>
          </p:cNvSpPr>
          <p:nvPr>
            <p:ph idx="1"/>
          </p:nvPr>
        </p:nvSpPr>
        <p:spPr>
          <a:xfrm>
            <a:off x="595106" y="1199450"/>
            <a:ext cx="10233025" cy="153283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b="1" dirty="0"/>
              <a:t>Resources Discovery has two main methods</a:t>
            </a:r>
            <a:endParaRPr lang="en-CA" dirty="0"/>
          </a:p>
          <a:p>
            <a:r>
              <a:rPr lang="en-CA" b="1" dirty="0"/>
              <a:t>Direct Resources (static)</a:t>
            </a:r>
          </a:p>
          <a:p>
            <a:pPr lvl="1"/>
            <a:r>
              <a:rPr lang="en-CA" dirty="0"/>
              <a:t>Servers Expose a list of concrete resources via </a:t>
            </a:r>
            <a:r>
              <a:rPr lang="en-CA" b="1" dirty="0"/>
              <a:t>resources/list </a:t>
            </a:r>
            <a:r>
              <a:rPr lang="en-CA" dirty="0"/>
              <a:t>endpoint</a:t>
            </a:r>
          </a:p>
          <a:p>
            <a:pPr lvl="1"/>
            <a:r>
              <a:rPr lang="en-CA" dirty="0"/>
              <a:t>Example Direct Resource Definition:</a:t>
            </a:r>
          </a:p>
        </p:txBody>
      </p:sp>
      <p:sp>
        <p:nvSpPr>
          <p:cNvPr id="5" name="Content Placeholder 2">
            <a:extLst>
              <a:ext uri="{FF2B5EF4-FFF2-40B4-BE49-F238E27FC236}">
                <a16:creationId xmlns:a16="http://schemas.microsoft.com/office/drawing/2014/main" id="{86A420BB-D6AC-0111-0421-E51FBA09D58D}"/>
              </a:ext>
            </a:extLst>
          </p:cNvPr>
          <p:cNvSpPr txBox="1">
            <a:spLocks/>
          </p:cNvSpPr>
          <p:nvPr/>
        </p:nvSpPr>
        <p:spPr>
          <a:xfrm>
            <a:off x="595106" y="4024115"/>
            <a:ext cx="10233025" cy="1007167"/>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t>Resource Templates (dynamic)</a:t>
            </a:r>
          </a:p>
          <a:p>
            <a:pPr lvl="1"/>
            <a:r>
              <a:rPr lang="en-CA" dirty="0"/>
              <a:t>Servers Expose URI Templates (RFC 6570) that clients can build valid Resource URIs with</a:t>
            </a:r>
          </a:p>
          <a:p>
            <a:pPr lvl="1"/>
            <a:r>
              <a:rPr lang="en-CA" dirty="0"/>
              <a:t>Example Resource Template Definition:</a:t>
            </a:r>
          </a:p>
        </p:txBody>
      </p:sp>
      <p:pic>
        <p:nvPicPr>
          <p:cNvPr id="7" name="Picture 6">
            <a:extLst>
              <a:ext uri="{FF2B5EF4-FFF2-40B4-BE49-F238E27FC236}">
                <a16:creationId xmlns:a16="http://schemas.microsoft.com/office/drawing/2014/main" id="{60B4DF95-7772-E34F-3AED-0E06BAD45497}"/>
              </a:ext>
            </a:extLst>
          </p:cNvPr>
          <p:cNvPicPr>
            <a:picLocks noChangeAspect="1"/>
          </p:cNvPicPr>
          <p:nvPr/>
        </p:nvPicPr>
        <p:blipFill>
          <a:blip r:embed="rId2"/>
          <a:stretch>
            <a:fillRect/>
          </a:stretch>
        </p:blipFill>
        <p:spPr>
          <a:xfrm>
            <a:off x="6409633" y="2399731"/>
            <a:ext cx="3860802" cy="1481335"/>
          </a:xfrm>
          <a:prstGeom prst="rect">
            <a:avLst/>
          </a:prstGeom>
        </p:spPr>
      </p:pic>
      <p:pic>
        <p:nvPicPr>
          <p:cNvPr id="9" name="Picture 8">
            <a:extLst>
              <a:ext uri="{FF2B5EF4-FFF2-40B4-BE49-F238E27FC236}">
                <a16:creationId xmlns:a16="http://schemas.microsoft.com/office/drawing/2014/main" id="{893E9D1F-1A4D-8AB7-9FBE-E9F3C1C05862}"/>
              </a:ext>
            </a:extLst>
          </p:cNvPr>
          <p:cNvPicPr>
            <a:picLocks noChangeAspect="1"/>
          </p:cNvPicPr>
          <p:nvPr/>
        </p:nvPicPr>
        <p:blipFill>
          <a:blip r:embed="rId3"/>
          <a:stretch>
            <a:fillRect/>
          </a:stretch>
        </p:blipFill>
        <p:spPr>
          <a:xfrm>
            <a:off x="6409633" y="4900026"/>
            <a:ext cx="3644873" cy="1234436"/>
          </a:xfrm>
          <a:prstGeom prst="rect">
            <a:avLst/>
          </a:prstGeom>
        </p:spPr>
      </p:pic>
    </p:spTree>
    <p:extLst>
      <p:ext uri="{BB962C8B-B14F-4D97-AF65-F5344CB8AC3E}">
        <p14:creationId xmlns:p14="http://schemas.microsoft.com/office/powerpoint/2010/main" val="551225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EE80-B797-77F4-6767-90536517DA61}"/>
              </a:ext>
            </a:extLst>
          </p:cNvPr>
          <p:cNvSpPr>
            <a:spLocks noGrp="1"/>
          </p:cNvSpPr>
          <p:nvPr>
            <p:ph type="title"/>
          </p:nvPr>
        </p:nvSpPr>
        <p:spPr/>
        <p:txBody>
          <a:bodyPr/>
          <a:lstStyle/>
          <a:p>
            <a:r>
              <a:rPr lang="en-CA" dirty="0"/>
              <a:t>MCP Key Primitives - Resources</a:t>
            </a:r>
          </a:p>
        </p:txBody>
      </p:sp>
      <p:sp>
        <p:nvSpPr>
          <p:cNvPr id="3" name="Content Placeholder 2">
            <a:extLst>
              <a:ext uri="{FF2B5EF4-FFF2-40B4-BE49-F238E27FC236}">
                <a16:creationId xmlns:a16="http://schemas.microsoft.com/office/drawing/2014/main" id="{CCDAEA65-C0BE-BB13-0D6E-71C5FA6B7BA3}"/>
              </a:ext>
            </a:extLst>
          </p:cNvPr>
          <p:cNvSpPr>
            <a:spLocks noGrp="1"/>
          </p:cNvSpPr>
          <p:nvPr>
            <p:ph idx="1"/>
          </p:nvPr>
        </p:nvSpPr>
        <p:spPr>
          <a:xfrm>
            <a:off x="1120000" y="1825625"/>
            <a:ext cx="10233800" cy="1655593"/>
          </a:xfrm>
        </p:spPr>
        <p:txBody>
          <a:bodyPr>
            <a:normAutofit fontScale="92500" lnSpcReduction="10000"/>
          </a:bodyPr>
          <a:lstStyle/>
          <a:p>
            <a:pPr marL="0" indent="0">
              <a:buNone/>
            </a:pPr>
            <a:r>
              <a:rPr lang="en-CA" dirty="0"/>
              <a:t>To read a Resource, Clients make a call to “</a:t>
            </a:r>
            <a:r>
              <a:rPr lang="en-CA" b="1" dirty="0"/>
              <a:t>resources/read”</a:t>
            </a:r>
            <a:r>
              <a:rPr lang="en-CA" dirty="0"/>
              <a:t> endpoint on a MCP Server with the Resource Specific URI.</a:t>
            </a:r>
          </a:p>
          <a:p>
            <a:pPr marL="0" indent="0">
              <a:buNone/>
            </a:pPr>
            <a:endParaRPr lang="en-CA" dirty="0"/>
          </a:p>
          <a:p>
            <a:pPr marL="0" indent="0">
              <a:buNone/>
            </a:pPr>
            <a:r>
              <a:rPr lang="en-CA" dirty="0"/>
              <a:t>A Resource Response from a Server looks as shown:</a:t>
            </a:r>
          </a:p>
          <a:p>
            <a:pPr marL="0" indent="0">
              <a:buNone/>
            </a:pPr>
            <a:endParaRPr lang="en-CA" dirty="0"/>
          </a:p>
        </p:txBody>
      </p:sp>
      <p:pic>
        <p:nvPicPr>
          <p:cNvPr id="5" name="Picture 4">
            <a:extLst>
              <a:ext uri="{FF2B5EF4-FFF2-40B4-BE49-F238E27FC236}">
                <a16:creationId xmlns:a16="http://schemas.microsoft.com/office/drawing/2014/main" id="{49CD9466-AF11-2663-FBFB-4976663599FC}"/>
              </a:ext>
            </a:extLst>
          </p:cNvPr>
          <p:cNvPicPr>
            <a:picLocks noChangeAspect="1"/>
          </p:cNvPicPr>
          <p:nvPr/>
        </p:nvPicPr>
        <p:blipFill>
          <a:blip r:embed="rId2"/>
          <a:stretch>
            <a:fillRect/>
          </a:stretch>
        </p:blipFill>
        <p:spPr>
          <a:xfrm>
            <a:off x="2277283" y="3616155"/>
            <a:ext cx="4648335" cy="2636029"/>
          </a:xfrm>
          <a:prstGeom prst="rect">
            <a:avLst/>
          </a:prstGeom>
        </p:spPr>
      </p:pic>
    </p:spTree>
    <p:extLst>
      <p:ext uri="{BB962C8B-B14F-4D97-AF65-F5344CB8AC3E}">
        <p14:creationId xmlns:p14="http://schemas.microsoft.com/office/powerpoint/2010/main" val="4238516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709EB-FC41-6406-ABB3-301A0F82016C}"/>
              </a:ext>
            </a:extLst>
          </p:cNvPr>
          <p:cNvSpPr>
            <a:spLocks noGrp="1"/>
          </p:cNvSpPr>
          <p:nvPr>
            <p:ph type="title"/>
          </p:nvPr>
        </p:nvSpPr>
        <p:spPr>
          <a:xfrm>
            <a:off x="506895" y="360707"/>
            <a:ext cx="10515600" cy="770145"/>
          </a:xfrm>
        </p:spPr>
        <p:txBody>
          <a:bodyPr>
            <a:normAutofit fontScale="90000"/>
          </a:bodyPr>
          <a:lstStyle/>
          <a:p>
            <a:r>
              <a:rPr lang="en-CA" dirty="0"/>
              <a:t>MCP Key Primitive - Prompts</a:t>
            </a:r>
          </a:p>
        </p:txBody>
      </p:sp>
      <p:sp>
        <p:nvSpPr>
          <p:cNvPr id="3" name="Content Placeholder 2">
            <a:extLst>
              <a:ext uri="{FF2B5EF4-FFF2-40B4-BE49-F238E27FC236}">
                <a16:creationId xmlns:a16="http://schemas.microsoft.com/office/drawing/2014/main" id="{F04B61B5-E0B6-A887-BEF5-922395774588}"/>
              </a:ext>
            </a:extLst>
          </p:cNvPr>
          <p:cNvSpPr>
            <a:spLocks noGrp="1"/>
          </p:cNvSpPr>
          <p:nvPr>
            <p:ph idx="1"/>
          </p:nvPr>
        </p:nvSpPr>
        <p:spPr>
          <a:xfrm>
            <a:off x="550156" y="1407975"/>
            <a:ext cx="10974818" cy="3367225"/>
          </a:xfrm>
        </p:spPr>
        <p:txBody>
          <a:bodyPr>
            <a:normAutofit fontScale="77500" lnSpcReduction="20000"/>
          </a:bodyPr>
          <a:lstStyle/>
          <a:p>
            <a:pPr marL="0" indent="0">
              <a:buNone/>
            </a:pPr>
            <a:r>
              <a:rPr lang="en-US" b="1" dirty="0"/>
              <a:t>Prompts </a:t>
            </a:r>
            <a:r>
              <a:rPr lang="en-US" dirty="0"/>
              <a:t>enable servers to define reusable prompt templates and workflows that clients can easily surface to users and LLMs. </a:t>
            </a:r>
            <a:br>
              <a:rPr lang="en-US" dirty="0"/>
            </a:br>
            <a:br>
              <a:rPr lang="en-US" dirty="0"/>
            </a:br>
            <a:r>
              <a:rPr lang="en-US" dirty="0"/>
              <a:t>They provide a powerful way to standardize and share common LLM interactions.</a:t>
            </a:r>
          </a:p>
          <a:p>
            <a:pPr marL="0" indent="0">
              <a:buNone/>
            </a:pPr>
            <a:endParaRPr lang="en-US" dirty="0"/>
          </a:p>
          <a:p>
            <a:pPr marL="0" indent="0">
              <a:buNone/>
            </a:pPr>
            <a:r>
              <a:rPr lang="en-US" b="1" dirty="0"/>
              <a:t>Prompts</a:t>
            </a:r>
            <a:r>
              <a:rPr lang="en-US" dirty="0"/>
              <a:t> in MCP are predefined templates that can:</a:t>
            </a:r>
            <a:br>
              <a:rPr lang="en-US" dirty="0"/>
            </a:br>
            <a:endParaRPr lang="en-US" dirty="0"/>
          </a:p>
          <a:p>
            <a:pPr lvl="1"/>
            <a:r>
              <a:rPr lang="en-US" dirty="0"/>
              <a:t>Accept dynamic arguments</a:t>
            </a:r>
          </a:p>
          <a:p>
            <a:pPr lvl="1"/>
            <a:r>
              <a:rPr lang="en-US" dirty="0"/>
              <a:t>Include context from resources</a:t>
            </a:r>
          </a:p>
          <a:p>
            <a:pPr lvl="1"/>
            <a:r>
              <a:rPr lang="en-US" dirty="0"/>
              <a:t>Chain multiple interactions</a:t>
            </a:r>
          </a:p>
          <a:p>
            <a:pPr lvl="1"/>
            <a:r>
              <a:rPr lang="en-US" dirty="0"/>
              <a:t>Guide specific workflows</a:t>
            </a:r>
          </a:p>
          <a:p>
            <a:pPr lvl="1"/>
            <a:r>
              <a:rPr lang="en-US" dirty="0"/>
              <a:t>Surface as UI elements (like slash commands)</a:t>
            </a:r>
          </a:p>
          <a:p>
            <a:pPr lvl="1"/>
            <a:endParaRPr lang="en-US" dirty="0"/>
          </a:p>
          <a:p>
            <a:endParaRPr lang="en-US" dirty="0"/>
          </a:p>
          <a:p>
            <a:endParaRPr lang="en-CA" dirty="0"/>
          </a:p>
        </p:txBody>
      </p:sp>
    </p:spTree>
    <p:extLst>
      <p:ext uri="{BB962C8B-B14F-4D97-AF65-F5344CB8AC3E}">
        <p14:creationId xmlns:p14="http://schemas.microsoft.com/office/powerpoint/2010/main" val="29151057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D3EDC-EB0B-539B-1E12-03A20F4AD7F0}"/>
              </a:ext>
            </a:extLst>
          </p:cNvPr>
          <p:cNvSpPr>
            <a:spLocks noGrp="1"/>
          </p:cNvSpPr>
          <p:nvPr>
            <p:ph type="title"/>
          </p:nvPr>
        </p:nvSpPr>
        <p:spPr>
          <a:xfrm>
            <a:off x="489226" y="435804"/>
            <a:ext cx="10515600" cy="589691"/>
          </a:xfrm>
        </p:spPr>
        <p:txBody>
          <a:bodyPr>
            <a:normAutofit fontScale="90000"/>
          </a:bodyPr>
          <a:lstStyle/>
          <a:p>
            <a:r>
              <a:rPr lang="en-CA" dirty="0"/>
              <a:t>MCP Key Primitive - Prompts</a:t>
            </a:r>
          </a:p>
        </p:txBody>
      </p:sp>
      <p:sp>
        <p:nvSpPr>
          <p:cNvPr id="3" name="Content Placeholder 2">
            <a:extLst>
              <a:ext uri="{FF2B5EF4-FFF2-40B4-BE49-F238E27FC236}">
                <a16:creationId xmlns:a16="http://schemas.microsoft.com/office/drawing/2014/main" id="{FE784CCD-267D-1F76-A58A-D2874A6F588C}"/>
              </a:ext>
            </a:extLst>
          </p:cNvPr>
          <p:cNvSpPr>
            <a:spLocks noGrp="1"/>
          </p:cNvSpPr>
          <p:nvPr>
            <p:ph idx="1"/>
          </p:nvPr>
        </p:nvSpPr>
        <p:spPr>
          <a:xfrm>
            <a:off x="1271803" y="1949873"/>
            <a:ext cx="4734763" cy="374676"/>
          </a:xfrm>
        </p:spPr>
        <p:txBody>
          <a:bodyPr anchor="ctr">
            <a:normAutofit fontScale="70000" lnSpcReduction="20000"/>
          </a:bodyPr>
          <a:lstStyle/>
          <a:p>
            <a:pPr marL="0" indent="0" algn="ctr">
              <a:buNone/>
            </a:pPr>
            <a:r>
              <a:rPr lang="en-CA" dirty="0"/>
              <a:t>A MCP Prompt has the following Structure</a:t>
            </a:r>
          </a:p>
        </p:txBody>
      </p:sp>
      <p:pic>
        <p:nvPicPr>
          <p:cNvPr id="5" name="Picture 4">
            <a:extLst>
              <a:ext uri="{FF2B5EF4-FFF2-40B4-BE49-F238E27FC236}">
                <a16:creationId xmlns:a16="http://schemas.microsoft.com/office/drawing/2014/main" id="{F23D3A68-7754-3A65-1BD3-2D6DB26AF394}"/>
              </a:ext>
            </a:extLst>
          </p:cNvPr>
          <p:cNvPicPr>
            <a:picLocks noChangeAspect="1"/>
          </p:cNvPicPr>
          <p:nvPr/>
        </p:nvPicPr>
        <p:blipFill>
          <a:blip r:embed="rId2"/>
          <a:stretch>
            <a:fillRect/>
          </a:stretch>
        </p:blipFill>
        <p:spPr>
          <a:xfrm>
            <a:off x="6890723" y="1291246"/>
            <a:ext cx="3154013" cy="1691930"/>
          </a:xfrm>
          <a:prstGeom prst="rect">
            <a:avLst/>
          </a:prstGeom>
        </p:spPr>
      </p:pic>
      <p:sp>
        <p:nvSpPr>
          <p:cNvPr id="6" name="Content Placeholder 2">
            <a:extLst>
              <a:ext uri="{FF2B5EF4-FFF2-40B4-BE49-F238E27FC236}">
                <a16:creationId xmlns:a16="http://schemas.microsoft.com/office/drawing/2014/main" id="{4F2B67DC-0FCB-D63E-4F8B-F03B818C84C7}"/>
              </a:ext>
            </a:extLst>
          </p:cNvPr>
          <p:cNvSpPr txBox="1">
            <a:spLocks/>
          </p:cNvSpPr>
          <p:nvPr/>
        </p:nvSpPr>
        <p:spPr>
          <a:xfrm>
            <a:off x="1271803" y="4568137"/>
            <a:ext cx="5831133" cy="502340"/>
          </a:xfrm>
          <a:prstGeom prst="rect">
            <a:avLst/>
          </a:prstGeom>
        </p:spPr>
        <p:txBody>
          <a:bodyPr vert="horz" lIns="91440" tIns="45720" rIns="91440" bIns="45720" rtlCol="0" anchor="ct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dirty="0"/>
              <a:t>Clients can discover available prompts through the </a:t>
            </a:r>
            <a:r>
              <a:rPr lang="en-CA" b="1" dirty="0"/>
              <a:t>“prompts/list”</a:t>
            </a:r>
            <a:r>
              <a:rPr lang="en-CA" dirty="0"/>
              <a:t> endpoint</a:t>
            </a:r>
          </a:p>
        </p:txBody>
      </p:sp>
      <p:pic>
        <p:nvPicPr>
          <p:cNvPr id="8" name="Picture 7">
            <a:extLst>
              <a:ext uri="{FF2B5EF4-FFF2-40B4-BE49-F238E27FC236}">
                <a16:creationId xmlns:a16="http://schemas.microsoft.com/office/drawing/2014/main" id="{18B9573F-3351-2EF5-865F-60DBE40EA596}"/>
              </a:ext>
            </a:extLst>
          </p:cNvPr>
          <p:cNvPicPr>
            <a:picLocks noChangeAspect="1"/>
          </p:cNvPicPr>
          <p:nvPr/>
        </p:nvPicPr>
        <p:blipFill>
          <a:blip r:embed="rId3"/>
          <a:stretch>
            <a:fillRect/>
          </a:stretch>
        </p:blipFill>
        <p:spPr>
          <a:xfrm>
            <a:off x="6890723" y="3117088"/>
            <a:ext cx="3609301" cy="3404439"/>
          </a:xfrm>
          <a:prstGeom prst="rect">
            <a:avLst/>
          </a:prstGeom>
        </p:spPr>
      </p:pic>
    </p:spTree>
    <p:extLst>
      <p:ext uri="{BB962C8B-B14F-4D97-AF65-F5344CB8AC3E}">
        <p14:creationId xmlns:p14="http://schemas.microsoft.com/office/powerpoint/2010/main" val="1414379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99E6F-F892-2EEB-121F-CEDB7ADAA9D8}"/>
              </a:ext>
            </a:extLst>
          </p:cNvPr>
          <p:cNvSpPr>
            <a:spLocks noGrp="1"/>
          </p:cNvSpPr>
          <p:nvPr>
            <p:ph type="title"/>
          </p:nvPr>
        </p:nvSpPr>
        <p:spPr/>
        <p:txBody>
          <a:bodyPr/>
          <a:lstStyle/>
          <a:p>
            <a:r>
              <a:rPr lang="en-CA" dirty="0"/>
              <a:t>MCP Key Primitive - Prompts</a:t>
            </a:r>
          </a:p>
        </p:txBody>
      </p:sp>
      <p:sp>
        <p:nvSpPr>
          <p:cNvPr id="3" name="Content Placeholder 2">
            <a:extLst>
              <a:ext uri="{FF2B5EF4-FFF2-40B4-BE49-F238E27FC236}">
                <a16:creationId xmlns:a16="http://schemas.microsoft.com/office/drawing/2014/main" id="{1A9A1ABB-6129-7C06-FFBD-9A240287650F}"/>
              </a:ext>
            </a:extLst>
          </p:cNvPr>
          <p:cNvSpPr>
            <a:spLocks noGrp="1"/>
          </p:cNvSpPr>
          <p:nvPr>
            <p:ph idx="1"/>
          </p:nvPr>
        </p:nvSpPr>
        <p:spPr>
          <a:xfrm>
            <a:off x="1341660" y="3330918"/>
            <a:ext cx="4557469" cy="739017"/>
          </a:xfrm>
        </p:spPr>
        <p:txBody>
          <a:bodyPr anchor="ctr">
            <a:normAutofit fontScale="77500" lnSpcReduction="20000"/>
          </a:bodyPr>
          <a:lstStyle/>
          <a:p>
            <a:pPr marL="0" indent="0">
              <a:buNone/>
            </a:pPr>
            <a:r>
              <a:rPr lang="en-CA" dirty="0"/>
              <a:t>To use a </a:t>
            </a:r>
            <a:r>
              <a:rPr lang="en-CA" b="1" dirty="0"/>
              <a:t>Prompt</a:t>
            </a:r>
            <a:r>
              <a:rPr lang="en-CA" dirty="0"/>
              <a:t> clients, implement the “</a:t>
            </a:r>
            <a:r>
              <a:rPr lang="en-CA" b="1" dirty="0"/>
              <a:t>prompt/get” </a:t>
            </a:r>
            <a:r>
              <a:rPr lang="en-CA" dirty="0"/>
              <a:t>request as shown:</a:t>
            </a:r>
          </a:p>
        </p:txBody>
      </p:sp>
      <p:pic>
        <p:nvPicPr>
          <p:cNvPr id="5" name="Picture 4">
            <a:extLst>
              <a:ext uri="{FF2B5EF4-FFF2-40B4-BE49-F238E27FC236}">
                <a16:creationId xmlns:a16="http://schemas.microsoft.com/office/drawing/2014/main" id="{9D380C39-7D06-13AB-C5C2-F86BB3002A34}"/>
              </a:ext>
            </a:extLst>
          </p:cNvPr>
          <p:cNvPicPr>
            <a:picLocks noChangeAspect="1"/>
          </p:cNvPicPr>
          <p:nvPr/>
        </p:nvPicPr>
        <p:blipFill>
          <a:blip r:embed="rId2"/>
          <a:stretch>
            <a:fillRect/>
          </a:stretch>
        </p:blipFill>
        <p:spPr>
          <a:xfrm>
            <a:off x="6615112" y="1978393"/>
            <a:ext cx="4095899" cy="4119349"/>
          </a:xfrm>
          <a:prstGeom prst="rect">
            <a:avLst/>
          </a:prstGeom>
        </p:spPr>
      </p:pic>
    </p:spTree>
    <p:extLst>
      <p:ext uri="{BB962C8B-B14F-4D97-AF65-F5344CB8AC3E}">
        <p14:creationId xmlns:p14="http://schemas.microsoft.com/office/powerpoint/2010/main" val="5092575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72E7-0BC1-1E31-5C56-E8A25A55A9CC}"/>
              </a:ext>
            </a:extLst>
          </p:cNvPr>
          <p:cNvSpPr>
            <a:spLocks noGrp="1"/>
          </p:cNvSpPr>
          <p:nvPr>
            <p:ph type="title"/>
          </p:nvPr>
        </p:nvSpPr>
        <p:spPr/>
        <p:txBody>
          <a:bodyPr/>
          <a:lstStyle/>
          <a:p>
            <a:r>
              <a:rPr lang="en-CA" dirty="0"/>
              <a:t>MCP Key Primitive - Prompts</a:t>
            </a:r>
          </a:p>
        </p:txBody>
      </p:sp>
      <p:sp>
        <p:nvSpPr>
          <p:cNvPr id="3" name="Content Placeholder 2">
            <a:extLst>
              <a:ext uri="{FF2B5EF4-FFF2-40B4-BE49-F238E27FC236}">
                <a16:creationId xmlns:a16="http://schemas.microsoft.com/office/drawing/2014/main" id="{69DBD430-D680-2D6F-6C0C-6C989A55CCCA}"/>
              </a:ext>
            </a:extLst>
          </p:cNvPr>
          <p:cNvSpPr>
            <a:spLocks noGrp="1"/>
          </p:cNvSpPr>
          <p:nvPr>
            <p:ph idx="1"/>
          </p:nvPr>
        </p:nvSpPr>
        <p:spPr>
          <a:xfrm>
            <a:off x="483103" y="1730090"/>
            <a:ext cx="11385899" cy="867533"/>
          </a:xfrm>
        </p:spPr>
        <p:txBody>
          <a:bodyPr>
            <a:normAutofit fontScale="85000" lnSpcReduction="10000"/>
          </a:bodyPr>
          <a:lstStyle/>
          <a:p>
            <a:r>
              <a:rPr lang="en-CA" b="1" dirty="0"/>
              <a:t>Prompts </a:t>
            </a:r>
            <a:r>
              <a:rPr lang="en-CA" dirty="0"/>
              <a:t>can be dynamic and include embedded </a:t>
            </a:r>
            <a:r>
              <a:rPr lang="en-CA" b="1" dirty="0"/>
              <a:t>Resource </a:t>
            </a:r>
            <a:r>
              <a:rPr lang="en-CA" dirty="0"/>
              <a:t>Content (</a:t>
            </a:r>
            <a:r>
              <a:rPr lang="en-CA" i="1" dirty="0"/>
              <a:t>this is important since this is where you slip context (info, real-time stuff, </a:t>
            </a:r>
            <a:r>
              <a:rPr lang="en-CA" i="1" dirty="0" err="1"/>
              <a:t>etc</a:t>
            </a:r>
            <a:r>
              <a:rPr lang="en-CA" i="1" dirty="0"/>
              <a:t>). into a prompt response.</a:t>
            </a:r>
          </a:p>
          <a:p>
            <a:endParaRPr lang="en-CA" b="1" dirty="0"/>
          </a:p>
        </p:txBody>
      </p:sp>
      <p:pic>
        <p:nvPicPr>
          <p:cNvPr id="5" name="Picture 4">
            <a:extLst>
              <a:ext uri="{FF2B5EF4-FFF2-40B4-BE49-F238E27FC236}">
                <a16:creationId xmlns:a16="http://schemas.microsoft.com/office/drawing/2014/main" id="{2F2C2DF7-A231-712E-CA01-6DCA02CD8B05}"/>
              </a:ext>
            </a:extLst>
          </p:cNvPr>
          <p:cNvPicPr>
            <a:picLocks noChangeAspect="1"/>
          </p:cNvPicPr>
          <p:nvPr/>
        </p:nvPicPr>
        <p:blipFill>
          <a:blip r:embed="rId2"/>
          <a:stretch>
            <a:fillRect/>
          </a:stretch>
        </p:blipFill>
        <p:spPr>
          <a:xfrm>
            <a:off x="923499" y="3071822"/>
            <a:ext cx="4099827" cy="3023105"/>
          </a:xfrm>
          <a:prstGeom prst="rect">
            <a:avLst/>
          </a:prstGeom>
        </p:spPr>
      </p:pic>
      <p:pic>
        <p:nvPicPr>
          <p:cNvPr id="7" name="Picture 6">
            <a:extLst>
              <a:ext uri="{FF2B5EF4-FFF2-40B4-BE49-F238E27FC236}">
                <a16:creationId xmlns:a16="http://schemas.microsoft.com/office/drawing/2014/main" id="{BB293CE8-59FE-7CBE-609E-0B937E45330F}"/>
              </a:ext>
            </a:extLst>
          </p:cNvPr>
          <p:cNvPicPr>
            <a:picLocks noChangeAspect="1"/>
          </p:cNvPicPr>
          <p:nvPr/>
        </p:nvPicPr>
        <p:blipFill>
          <a:blip r:embed="rId3"/>
          <a:stretch>
            <a:fillRect/>
          </a:stretch>
        </p:blipFill>
        <p:spPr>
          <a:xfrm>
            <a:off x="6664655" y="2597623"/>
            <a:ext cx="3516575" cy="4107250"/>
          </a:xfrm>
          <a:prstGeom prst="rect">
            <a:avLst/>
          </a:prstGeom>
        </p:spPr>
      </p:pic>
    </p:spTree>
    <p:extLst>
      <p:ext uri="{BB962C8B-B14F-4D97-AF65-F5344CB8AC3E}">
        <p14:creationId xmlns:p14="http://schemas.microsoft.com/office/powerpoint/2010/main" val="3695953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A08BB-9F6D-C9C7-A1EB-A2F8CE272B6D}"/>
              </a:ext>
            </a:extLst>
          </p:cNvPr>
          <p:cNvSpPr>
            <a:spLocks noGrp="1"/>
          </p:cNvSpPr>
          <p:nvPr>
            <p:ph type="title"/>
          </p:nvPr>
        </p:nvSpPr>
        <p:spPr/>
        <p:txBody>
          <a:bodyPr/>
          <a:lstStyle/>
          <a:p>
            <a:r>
              <a:rPr lang="en-CA" dirty="0"/>
              <a:t>MCP Key Primitive - Prompts</a:t>
            </a:r>
          </a:p>
        </p:txBody>
      </p:sp>
      <p:sp>
        <p:nvSpPr>
          <p:cNvPr id="3" name="Content Placeholder 2">
            <a:extLst>
              <a:ext uri="{FF2B5EF4-FFF2-40B4-BE49-F238E27FC236}">
                <a16:creationId xmlns:a16="http://schemas.microsoft.com/office/drawing/2014/main" id="{2C47187C-0604-F11C-D296-E77018CB3E87}"/>
              </a:ext>
            </a:extLst>
          </p:cNvPr>
          <p:cNvSpPr>
            <a:spLocks noGrp="1"/>
          </p:cNvSpPr>
          <p:nvPr>
            <p:ph idx="1"/>
          </p:nvPr>
        </p:nvSpPr>
        <p:spPr>
          <a:xfrm>
            <a:off x="1060860" y="1690688"/>
            <a:ext cx="10233800" cy="553635"/>
          </a:xfrm>
        </p:spPr>
        <p:txBody>
          <a:bodyPr>
            <a:normAutofit fontScale="70000" lnSpcReduction="20000"/>
          </a:bodyPr>
          <a:lstStyle/>
          <a:p>
            <a:pPr marL="0" indent="0">
              <a:buNone/>
            </a:pPr>
            <a:r>
              <a:rPr lang="en-CA" dirty="0"/>
              <a:t>Multi-Step Workflow Example (Dynamic Embedded Content), notice the usages of the “Role/Content” pairs – this is the MCP “Message” in the end (JSONRPC  that is underlying)</a:t>
            </a:r>
          </a:p>
          <a:p>
            <a:pPr marL="0" indent="0">
              <a:buNone/>
            </a:pPr>
            <a:endParaRPr lang="en-CA" dirty="0"/>
          </a:p>
        </p:txBody>
      </p:sp>
      <p:pic>
        <p:nvPicPr>
          <p:cNvPr id="5" name="Picture 4">
            <a:extLst>
              <a:ext uri="{FF2B5EF4-FFF2-40B4-BE49-F238E27FC236}">
                <a16:creationId xmlns:a16="http://schemas.microsoft.com/office/drawing/2014/main" id="{DFD571AD-C507-7783-45AE-CE7CAA44F095}"/>
              </a:ext>
            </a:extLst>
          </p:cNvPr>
          <p:cNvPicPr>
            <a:picLocks noChangeAspect="1"/>
          </p:cNvPicPr>
          <p:nvPr/>
        </p:nvPicPr>
        <p:blipFill>
          <a:blip r:embed="rId2"/>
          <a:stretch>
            <a:fillRect/>
          </a:stretch>
        </p:blipFill>
        <p:spPr>
          <a:xfrm>
            <a:off x="1601275" y="2524835"/>
            <a:ext cx="3580712" cy="3691720"/>
          </a:xfrm>
          <a:prstGeom prst="rect">
            <a:avLst/>
          </a:prstGeom>
        </p:spPr>
      </p:pic>
    </p:spTree>
    <p:extLst>
      <p:ext uri="{BB962C8B-B14F-4D97-AF65-F5344CB8AC3E}">
        <p14:creationId xmlns:p14="http://schemas.microsoft.com/office/powerpoint/2010/main" val="14086827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up close image of waves">
            <a:extLst>
              <a:ext uri="{FF2B5EF4-FFF2-40B4-BE49-F238E27FC236}">
                <a16:creationId xmlns:a16="http://schemas.microsoft.com/office/drawing/2014/main" id="{692B3DD6-F115-484E-A49B-A9F70B6E8A2E}"/>
              </a:ext>
            </a:extLst>
          </p:cNvPr>
          <p:cNvPicPr>
            <a:picLocks noChangeAspect="1"/>
          </p:cNvPicPr>
          <p:nvPr/>
        </p:nvPicPr>
        <p:blipFill rotWithShape="1">
          <a:blip r:embed="rId3">
            <a:alphaModFix amt="25000"/>
          </a:blip>
          <a:srcRect b="15730"/>
          <a:stretch/>
        </p:blipFill>
        <p:spPr>
          <a:xfrm>
            <a:off x="20" y="1"/>
            <a:ext cx="12191980" cy="6858000"/>
          </a:xfrm>
          <a:prstGeom prst="rect">
            <a:avLst/>
          </a:prstGeom>
        </p:spPr>
      </p:pic>
      <p:sp>
        <p:nvSpPr>
          <p:cNvPr id="2" name="Title 1">
            <a:extLst>
              <a:ext uri="{FF2B5EF4-FFF2-40B4-BE49-F238E27FC236}">
                <a16:creationId xmlns:a16="http://schemas.microsoft.com/office/drawing/2014/main" id="{3312E85E-DDC7-4684-AF8D-342EF677FB0D}"/>
              </a:ext>
            </a:extLst>
          </p:cNvPr>
          <p:cNvSpPr>
            <a:spLocks noGrp="1"/>
          </p:cNvSpPr>
          <p:nvPr>
            <p:ph type="title"/>
          </p:nvPr>
        </p:nvSpPr>
        <p:spPr>
          <a:xfrm>
            <a:off x="838200" y="365125"/>
            <a:ext cx="10515600" cy="1325563"/>
          </a:xfrm>
        </p:spPr>
        <p:txBody>
          <a:bodyPr>
            <a:normAutofit/>
          </a:bodyPr>
          <a:lstStyle/>
          <a:p>
            <a:r>
              <a:rPr lang="en-US" dirty="0"/>
              <a:t>What is MCP about</a:t>
            </a:r>
          </a:p>
        </p:txBody>
      </p:sp>
      <p:sp>
        <p:nvSpPr>
          <p:cNvPr id="5" name="Content Placeholder 4">
            <a:extLst>
              <a:ext uri="{FF2B5EF4-FFF2-40B4-BE49-F238E27FC236}">
                <a16:creationId xmlns:a16="http://schemas.microsoft.com/office/drawing/2014/main" id="{03D8AA8D-EA29-0084-CBC9-E487CDECC8A6}"/>
              </a:ext>
            </a:extLst>
          </p:cNvPr>
          <p:cNvSpPr>
            <a:spLocks noGrp="1"/>
          </p:cNvSpPr>
          <p:nvPr>
            <p:ph idx="1"/>
          </p:nvPr>
        </p:nvSpPr>
        <p:spPr>
          <a:xfrm>
            <a:off x="1120000" y="2693530"/>
            <a:ext cx="10233800" cy="2118694"/>
          </a:xfrm>
        </p:spPr>
        <p:txBody>
          <a:bodyPr/>
          <a:lstStyle/>
          <a:p>
            <a:r>
              <a:rPr lang="en-CA" dirty="0"/>
              <a:t>Open Protocol that standardizes how applications provide “CONTEXT” to LLMs.</a:t>
            </a:r>
          </a:p>
          <a:p>
            <a:r>
              <a:rPr lang="en-CA" dirty="0"/>
              <a:t>The MCP provides a standardized way to connect AI models to different data sources and tools.</a:t>
            </a:r>
          </a:p>
        </p:txBody>
      </p:sp>
    </p:spTree>
    <p:extLst>
      <p:ext uri="{BB962C8B-B14F-4D97-AF65-F5344CB8AC3E}">
        <p14:creationId xmlns:p14="http://schemas.microsoft.com/office/powerpoint/2010/main" val="2692957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0537E-0590-4B82-2A5C-5E7136738A11}"/>
              </a:ext>
            </a:extLst>
          </p:cNvPr>
          <p:cNvSpPr>
            <a:spLocks noGrp="1"/>
          </p:cNvSpPr>
          <p:nvPr>
            <p:ph type="title"/>
          </p:nvPr>
        </p:nvSpPr>
        <p:spPr>
          <a:xfrm>
            <a:off x="448303" y="388334"/>
            <a:ext cx="10515600" cy="874189"/>
          </a:xfrm>
        </p:spPr>
        <p:txBody>
          <a:bodyPr/>
          <a:lstStyle/>
          <a:p>
            <a:r>
              <a:rPr lang="en-CA" dirty="0"/>
              <a:t>MCP Client  - Code Examination	</a:t>
            </a:r>
          </a:p>
        </p:txBody>
      </p:sp>
      <p:sp>
        <p:nvSpPr>
          <p:cNvPr id="3" name="Content Placeholder 2">
            <a:extLst>
              <a:ext uri="{FF2B5EF4-FFF2-40B4-BE49-F238E27FC236}">
                <a16:creationId xmlns:a16="http://schemas.microsoft.com/office/drawing/2014/main" id="{CF9BC29E-9207-94AF-5571-A6FCB6689A85}"/>
              </a:ext>
            </a:extLst>
          </p:cNvPr>
          <p:cNvSpPr>
            <a:spLocks noGrp="1"/>
          </p:cNvSpPr>
          <p:nvPr>
            <p:ph idx="1"/>
          </p:nvPr>
        </p:nvSpPr>
        <p:spPr>
          <a:xfrm>
            <a:off x="730103" y="1544074"/>
            <a:ext cx="10233800" cy="652949"/>
          </a:xfrm>
        </p:spPr>
        <p:txBody>
          <a:bodyPr/>
          <a:lstStyle/>
          <a:p>
            <a:pPr marL="0" indent="0">
              <a:buNone/>
            </a:pPr>
            <a:r>
              <a:rPr lang="en-CA" dirty="0"/>
              <a:t>Every Client needs a “client” </a:t>
            </a:r>
            <a:r>
              <a:rPr lang="en-CA" dirty="0">
                <a:sym typeface="Wingdings" panose="05000000000000000000" pitchFamily="2" charset="2"/>
              </a:rPr>
              <a:t> </a:t>
            </a:r>
          </a:p>
          <a:p>
            <a:endParaRPr lang="en-CA" dirty="0"/>
          </a:p>
        </p:txBody>
      </p:sp>
      <p:pic>
        <p:nvPicPr>
          <p:cNvPr id="5" name="Picture 4">
            <a:extLst>
              <a:ext uri="{FF2B5EF4-FFF2-40B4-BE49-F238E27FC236}">
                <a16:creationId xmlns:a16="http://schemas.microsoft.com/office/drawing/2014/main" id="{7D797383-E7B2-5490-7627-F4FB742F8A44}"/>
              </a:ext>
            </a:extLst>
          </p:cNvPr>
          <p:cNvPicPr>
            <a:picLocks noChangeAspect="1"/>
          </p:cNvPicPr>
          <p:nvPr/>
        </p:nvPicPr>
        <p:blipFill>
          <a:blip r:embed="rId2"/>
          <a:stretch>
            <a:fillRect/>
          </a:stretch>
        </p:blipFill>
        <p:spPr>
          <a:xfrm>
            <a:off x="979100" y="2418233"/>
            <a:ext cx="8569953" cy="652949"/>
          </a:xfrm>
          <a:prstGeom prst="rect">
            <a:avLst/>
          </a:prstGeom>
        </p:spPr>
      </p:pic>
      <p:sp>
        <p:nvSpPr>
          <p:cNvPr id="6" name="Content Placeholder 2">
            <a:extLst>
              <a:ext uri="{FF2B5EF4-FFF2-40B4-BE49-F238E27FC236}">
                <a16:creationId xmlns:a16="http://schemas.microsoft.com/office/drawing/2014/main" id="{5CFD2153-2015-6C0F-180D-E8812AD511F5}"/>
              </a:ext>
            </a:extLst>
          </p:cNvPr>
          <p:cNvSpPr txBox="1">
            <a:spLocks/>
          </p:cNvSpPr>
          <p:nvPr/>
        </p:nvSpPr>
        <p:spPr>
          <a:xfrm>
            <a:off x="774868" y="3356588"/>
            <a:ext cx="10233800" cy="6529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dirty="0"/>
              <a:t>The MCP Client Struct (</a:t>
            </a:r>
            <a:r>
              <a:rPr lang="en-CA" dirty="0" err="1"/>
              <a:t>mcplib</a:t>
            </a:r>
            <a:r>
              <a:rPr lang="en-CA" dirty="0"/>
              <a:t>/</a:t>
            </a:r>
            <a:r>
              <a:rPr lang="en-CA" dirty="0" err="1"/>
              <a:t>client.go</a:t>
            </a:r>
            <a:r>
              <a:rPr lang="en-CA" dirty="0"/>
              <a:t>)</a:t>
            </a:r>
          </a:p>
        </p:txBody>
      </p:sp>
      <p:pic>
        <p:nvPicPr>
          <p:cNvPr id="8" name="Picture 7">
            <a:extLst>
              <a:ext uri="{FF2B5EF4-FFF2-40B4-BE49-F238E27FC236}">
                <a16:creationId xmlns:a16="http://schemas.microsoft.com/office/drawing/2014/main" id="{CB2EAF88-525F-3E08-098E-E3C343CB629B}"/>
              </a:ext>
            </a:extLst>
          </p:cNvPr>
          <p:cNvPicPr>
            <a:picLocks noChangeAspect="1"/>
          </p:cNvPicPr>
          <p:nvPr/>
        </p:nvPicPr>
        <p:blipFill>
          <a:blip r:embed="rId3"/>
          <a:stretch>
            <a:fillRect/>
          </a:stretch>
        </p:blipFill>
        <p:spPr>
          <a:xfrm>
            <a:off x="1100064" y="4009537"/>
            <a:ext cx="6789149" cy="2066432"/>
          </a:xfrm>
          <a:prstGeom prst="rect">
            <a:avLst/>
          </a:prstGeom>
        </p:spPr>
      </p:pic>
    </p:spTree>
    <p:extLst>
      <p:ext uri="{BB962C8B-B14F-4D97-AF65-F5344CB8AC3E}">
        <p14:creationId xmlns:p14="http://schemas.microsoft.com/office/powerpoint/2010/main" val="3137163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492C4-95E2-E84F-4ED0-C7B10A220DF8}"/>
              </a:ext>
            </a:extLst>
          </p:cNvPr>
          <p:cNvSpPr>
            <a:spLocks noGrp="1"/>
          </p:cNvSpPr>
          <p:nvPr>
            <p:ph type="title"/>
          </p:nvPr>
        </p:nvSpPr>
        <p:spPr>
          <a:xfrm>
            <a:off x="731442" y="304785"/>
            <a:ext cx="10515600" cy="860264"/>
          </a:xfrm>
        </p:spPr>
        <p:txBody>
          <a:bodyPr/>
          <a:lstStyle/>
          <a:p>
            <a:r>
              <a:rPr lang="en-CA" dirty="0"/>
              <a:t>MCP Client – Code Examination</a:t>
            </a:r>
          </a:p>
        </p:txBody>
      </p:sp>
      <p:sp>
        <p:nvSpPr>
          <p:cNvPr id="3" name="Content Placeholder 2">
            <a:extLst>
              <a:ext uri="{FF2B5EF4-FFF2-40B4-BE49-F238E27FC236}">
                <a16:creationId xmlns:a16="http://schemas.microsoft.com/office/drawing/2014/main" id="{4E72267F-1318-9F39-6A39-66A3B3AE8F71}"/>
              </a:ext>
            </a:extLst>
          </p:cNvPr>
          <p:cNvSpPr>
            <a:spLocks noGrp="1"/>
          </p:cNvSpPr>
          <p:nvPr>
            <p:ph idx="1"/>
          </p:nvPr>
        </p:nvSpPr>
        <p:spPr>
          <a:xfrm>
            <a:off x="731442" y="1310075"/>
            <a:ext cx="10233800" cy="1520986"/>
          </a:xfrm>
        </p:spPr>
        <p:txBody>
          <a:bodyPr/>
          <a:lstStyle/>
          <a:p>
            <a:pPr marL="0" indent="0">
              <a:buNone/>
            </a:pPr>
            <a:r>
              <a:rPr lang="en-CA" dirty="0" err="1"/>
              <a:t>NewClient</a:t>
            </a:r>
            <a:r>
              <a:rPr lang="en-CA" dirty="0"/>
              <a:t> – Creates a </a:t>
            </a:r>
            <a:r>
              <a:rPr lang="en-CA" dirty="0" err="1"/>
              <a:t>NewClient</a:t>
            </a:r>
            <a:r>
              <a:rPr lang="en-CA" dirty="0"/>
              <a:t> and provides the .Connect method to connect to our MCP Server (destination)</a:t>
            </a:r>
          </a:p>
        </p:txBody>
      </p:sp>
      <p:pic>
        <p:nvPicPr>
          <p:cNvPr id="7" name="Picture 6">
            <a:extLst>
              <a:ext uri="{FF2B5EF4-FFF2-40B4-BE49-F238E27FC236}">
                <a16:creationId xmlns:a16="http://schemas.microsoft.com/office/drawing/2014/main" id="{AEE38945-22DE-8237-E09D-9E190A247278}"/>
              </a:ext>
            </a:extLst>
          </p:cNvPr>
          <p:cNvPicPr>
            <a:picLocks noChangeAspect="1"/>
          </p:cNvPicPr>
          <p:nvPr/>
        </p:nvPicPr>
        <p:blipFill>
          <a:blip r:embed="rId2"/>
          <a:stretch>
            <a:fillRect/>
          </a:stretch>
        </p:blipFill>
        <p:spPr>
          <a:xfrm>
            <a:off x="1540349" y="2523744"/>
            <a:ext cx="9031054" cy="3006391"/>
          </a:xfrm>
          <a:prstGeom prst="rect">
            <a:avLst/>
          </a:prstGeom>
        </p:spPr>
      </p:pic>
    </p:spTree>
    <p:extLst>
      <p:ext uri="{BB962C8B-B14F-4D97-AF65-F5344CB8AC3E}">
        <p14:creationId xmlns:p14="http://schemas.microsoft.com/office/powerpoint/2010/main" val="4152541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5A1DF-75A7-7C27-BEBC-3978A6567888}"/>
              </a:ext>
            </a:extLst>
          </p:cNvPr>
          <p:cNvSpPr>
            <a:spLocks noGrp="1"/>
          </p:cNvSpPr>
          <p:nvPr>
            <p:ph type="title"/>
          </p:nvPr>
        </p:nvSpPr>
        <p:spPr>
          <a:xfrm>
            <a:off x="629327" y="365125"/>
            <a:ext cx="10515600" cy="1325563"/>
          </a:xfrm>
        </p:spPr>
        <p:txBody>
          <a:bodyPr/>
          <a:lstStyle/>
          <a:p>
            <a:r>
              <a:rPr lang="en-CA" dirty="0"/>
              <a:t>MCP Client – Code Examination</a:t>
            </a:r>
          </a:p>
        </p:txBody>
      </p:sp>
      <p:sp>
        <p:nvSpPr>
          <p:cNvPr id="3" name="Content Placeholder 2">
            <a:extLst>
              <a:ext uri="{FF2B5EF4-FFF2-40B4-BE49-F238E27FC236}">
                <a16:creationId xmlns:a16="http://schemas.microsoft.com/office/drawing/2014/main" id="{74CCB027-A435-7D42-CADF-142CDB0FF014}"/>
              </a:ext>
            </a:extLst>
          </p:cNvPr>
          <p:cNvSpPr>
            <a:spLocks noGrp="1"/>
          </p:cNvSpPr>
          <p:nvPr>
            <p:ph idx="1"/>
          </p:nvPr>
        </p:nvSpPr>
        <p:spPr>
          <a:xfrm>
            <a:off x="979100" y="1690688"/>
            <a:ext cx="10233800" cy="1075390"/>
          </a:xfrm>
        </p:spPr>
        <p:txBody>
          <a:bodyPr/>
          <a:lstStyle/>
          <a:p>
            <a:r>
              <a:rPr lang="en-CA" dirty="0"/>
              <a:t>Client Options – The MCP Client implements the following options, which we can see as 5 Essential Handlers</a:t>
            </a:r>
          </a:p>
        </p:txBody>
      </p:sp>
      <p:pic>
        <p:nvPicPr>
          <p:cNvPr id="5" name="Picture 4">
            <a:extLst>
              <a:ext uri="{FF2B5EF4-FFF2-40B4-BE49-F238E27FC236}">
                <a16:creationId xmlns:a16="http://schemas.microsoft.com/office/drawing/2014/main" id="{1580DDA1-A3B7-1675-0547-EA5309990214}"/>
              </a:ext>
            </a:extLst>
          </p:cNvPr>
          <p:cNvPicPr>
            <a:picLocks noChangeAspect="1"/>
          </p:cNvPicPr>
          <p:nvPr/>
        </p:nvPicPr>
        <p:blipFill>
          <a:blip r:embed="rId2"/>
          <a:stretch>
            <a:fillRect/>
          </a:stretch>
        </p:blipFill>
        <p:spPr>
          <a:xfrm>
            <a:off x="688464" y="2798506"/>
            <a:ext cx="7779675" cy="1394774"/>
          </a:xfrm>
          <a:prstGeom prst="rect">
            <a:avLst/>
          </a:prstGeom>
        </p:spPr>
      </p:pic>
      <p:sp>
        <p:nvSpPr>
          <p:cNvPr id="6" name="Rectangle: Rounded Corners 5">
            <a:extLst>
              <a:ext uri="{FF2B5EF4-FFF2-40B4-BE49-F238E27FC236}">
                <a16:creationId xmlns:a16="http://schemas.microsoft.com/office/drawing/2014/main" id="{A9762AAA-B88F-36EE-32E2-59316A92ACD3}"/>
              </a:ext>
            </a:extLst>
          </p:cNvPr>
          <p:cNvSpPr/>
          <p:nvPr/>
        </p:nvSpPr>
        <p:spPr>
          <a:xfrm>
            <a:off x="1804718" y="4545496"/>
            <a:ext cx="2515491" cy="2177774"/>
          </a:xfrm>
          <a:prstGeom prst="round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CA" dirty="0"/>
              <a:t>MCP Client</a:t>
            </a:r>
          </a:p>
        </p:txBody>
      </p:sp>
      <p:sp>
        <p:nvSpPr>
          <p:cNvPr id="7" name="Rectangle: Rounded Corners 6">
            <a:extLst>
              <a:ext uri="{FF2B5EF4-FFF2-40B4-BE49-F238E27FC236}">
                <a16:creationId xmlns:a16="http://schemas.microsoft.com/office/drawing/2014/main" id="{EB5518C3-3904-9671-B469-42F18A9F9772}"/>
              </a:ext>
            </a:extLst>
          </p:cNvPr>
          <p:cNvSpPr/>
          <p:nvPr/>
        </p:nvSpPr>
        <p:spPr>
          <a:xfrm>
            <a:off x="3800840" y="4718017"/>
            <a:ext cx="2582290" cy="44929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Message Handler(*)</a:t>
            </a:r>
          </a:p>
        </p:txBody>
      </p:sp>
      <p:sp>
        <p:nvSpPr>
          <p:cNvPr id="8" name="Rectangle: Rounded Corners 7">
            <a:extLst>
              <a:ext uri="{FF2B5EF4-FFF2-40B4-BE49-F238E27FC236}">
                <a16:creationId xmlns:a16="http://schemas.microsoft.com/office/drawing/2014/main" id="{528A7E89-C597-1633-9657-A935A890C5DC}"/>
              </a:ext>
            </a:extLst>
          </p:cNvPr>
          <p:cNvSpPr/>
          <p:nvPr/>
        </p:nvSpPr>
        <p:spPr>
          <a:xfrm>
            <a:off x="3778752" y="5339832"/>
            <a:ext cx="3253733" cy="276775"/>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err="1"/>
              <a:t>ToolList</a:t>
            </a:r>
            <a:r>
              <a:rPr lang="en-CA" dirty="0"/>
              <a:t> Notif Handler</a:t>
            </a:r>
          </a:p>
        </p:txBody>
      </p:sp>
      <p:sp>
        <p:nvSpPr>
          <p:cNvPr id="9" name="Rectangle: Rounded Corners 8">
            <a:extLst>
              <a:ext uri="{FF2B5EF4-FFF2-40B4-BE49-F238E27FC236}">
                <a16:creationId xmlns:a16="http://schemas.microsoft.com/office/drawing/2014/main" id="{DA6155A2-D831-A22B-F335-68C74CEC5D34}"/>
              </a:ext>
            </a:extLst>
          </p:cNvPr>
          <p:cNvSpPr/>
          <p:nvPr/>
        </p:nvSpPr>
        <p:spPr>
          <a:xfrm>
            <a:off x="3778752" y="5656053"/>
            <a:ext cx="3253734" cy="276775"/>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err="1"/>
              <a:t>PromptList</a:t>
            </a:r>
            <a:r>
              <a:rPr lang="en-CA" dirty="0"/>
              <a:t> Notif Handler</a:t>
            </a:r>
          </a:p>
        </p:txBody>
      </p:sp>
      <p:sp>
        <p:nvSpPr>
          <p:cNvPr id="10" name="Rectangle: Rounded Corners 9">
            <a:extLst>
              <a:ext uri="{FF2B5EF4-FFF2-40B4-BE49-F238E27FC236}">
                <a16:creationId xmlns:a16="http://schemas.microsoft.com/office/drawing/2014/main" id="{E0DEBF3B-5104-2D94-ED57-3530F6554D43}"/>
              </a:ext>
            </a:extLst>
          </p:cNvPr>
          <p:cNvSpPr/>
          <p:nvPr/>
        </p:nvSpPr>
        <p:spPr>
          <a:xfrm>
            <a:off x="3778753" y="5973512"/>
            <a:ext cx="3253734" cy="276775"/>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Resource List Notif Handler</a:t>
            </a:r>
          </a:p>
        </p:txBody>
      </p:sp>
      <p:sp>
        <p:nvSpPr>
          <p:cNvPr id="11" name="Rectangle: Rounded Corners 10">
            <a:extLst>
              <a:ext uri="{FF2B5EF4-FFF2-40B4-BE49-F238E27FC236}">
                <a16:creationId xmlns:a16="http://schemas.microsoft.com/office/drawing/2014/main" id="{E1571C73-C35F-2545-6D3D-0884AA5217D1}"/>
              </a:ext>
            </a:extLst>
          </p:cNvPr>
          <p:cNvSpPr/>
          <p:nvPr/>
        </p:nvSpPr>
        <p:spPr>
          <a:xfrm>
            <a:off x="3778753" y="6325728"/>
            <a:ext cx="3253734" cy="276775"/>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err="1"/>
              <a:t>LoggingMessage</a:t>
            </a:r>
            <a:r>
              <a:rPr lang="en-CA" dirty="0"/>
              <a:t> Notif Handler</a:t>
            </a:r>
          </a:p>
        </p:txBody>
      </p:sp>
      <p:sp>
        <p:nvSpPr>
          <p:cNvPr id="12" name="Rectangle: Rounded Corners 11">
            <a:extLst>
              <a:ext uri="{FF2B5EF4-FFF2-40B4-BE49-F238E27FC236}">
                <a16:creationId xmlns:a16="http://schemas.microsoft.com/office/drawing/2014/main" id="{9D70533D-0531-466C-F127-F975068ECE59}"/>
              </a:ext>
            </a:extLst>
          </p:cNvPr>
          <p:cNvSpPr/>
          <p:nvPr/>
        </p:nvSpPr>
        <p:spPr>
          <a:xfrm>
            <a:off x="8437217" y="4647096"/>
            <a:ext cx="2654853" cy="202316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lang="en-CA" dirty="0"/>
              <a:t>MCP Server</a:t>
            </a:r>
          </a:p>
        </p:txBody>
      </p:sp>
      <p:cxnSp>
        <p:nvCxnSpPr>
          <p:cNvPr id="14" name="Straight Arrow Connector 13">
            <a:extLst>
              <a:ext uri="{FF2B5EF4-FFF2-40B4-BE49-F238E27FC236}">
                <a16:creationId xmlns:a16="http://schemas.microsoft.com/office/drawing/2014/main" id="{BD38DC5B-5249-339A-3E33-B8F8AEF6758F}"/>
              </a:ext>
            </a:extLst>
          </p:cNvPr>
          <p:cNvCxnSpPr>
            <a:cxnSpLocks/>
            <a:stCxn id="18" idx="1"/>
            <a:endCxn id="7" idx="3"/>
          </p:cNvCxnSpPr>
          <p:nvPr/>
        </p:nvCxnSpPr>
        <p:spPr>
          <a:xfrm flipH="1" flipV="1">
            <a:off x="6383130" y="4942665"/>
            <a:ext cx="2420830" cy="8605"/>
          </a:xfrm>
          <a:prstGeom prst="straightConnector1">
            <a:avLst/>
          </a:prstGeom>
          <a:ln w="28575">
            <a:solidFill>
              <a:schemeClr val="bg1">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11B58C6-437B-CF53-8C7F-8F1684794533}"/>
              </a:ext>
            </a:extLst>
          </p:cNvPr>
          <p:cNvCxnSpPr>
            <a:cxnSpLocks/>
          </p:cNvCxnSpPr>
          <p:nvPr/>
        </p:nvCxnSpPr>
        <p:spPr>
          <a:xfrm flipH="1">
            <a:off x="7070034" y="5501465"/>
            <a:ext cx="1557131" cy="0"/>
          </a:xfrm>
          <a:prstGeom prst="straightConnector1">
            <a:avLst/>
          </a:prstGeom>
          <a:ln w="28575">
            <a:solidFill>
              <a:schemeClr val="bg1">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D950655-5581-635C-D983-C1E4A287D716}"/>
              </a:ext>
            </a:extLst>
          </p:cNvPr>
          <p:cNvSpPr txBox="1"/>
          <p:nvPr/>
        </p:nvSpPr>
        <p:spPr>
          <a:xfrm>
            <a:off x="8803960" y="4766604"/>
            <a:ext cx="1802096" cy="369332"/>
          </a:xfrm>
          <a:prstGeom prst="rect">
            <a:avLst/>
          </a:prstGeom>
          <a:noFill/>
        </p:spPr>
        <p:txBody>
          <a:bodyPr wrap="none" rtlCol="0">
            <a:spAutoFit/>
          </a:bodyPr>
          <a:lstStyle/>
          <a:p>
            <a:r>
              <a:rPr lang="en-CA" dirty="0" err="1"/>
              <a:t>CreateMessage</a:t>
            </a:r>
            <a:r>
              <a:rPr lang="en-CA" dirty="0"/>
              <a:t>()</a:t>
            </a:r>
          </a:p>
        </p:txBody>
      </p:sp>
      <p:sp>
        <p:nvSpPr>
          <p:cNvPr id="20" name="Rectangle: Rounded Corners 19">
            <a:extLst>
              <a:ext uri="{FF2B5EF4-FFF2-40B4-BE49-F238E27FC236}">
                <a16:creationId xmlns:a16="http://schemas.microsoft.com/office/drawing/2014/main" id="{CA9BAAB2-E077-E351-9045-B6ED8C9DF8DA}"/>
              </a:ext>
            </a:extLst>
          </p:cNvPr>
          <p:cNvSpPr/>
          <p:nvPr/>
        </p:nvSpPr>
        <p:spPr>
          <a:xfrm>
            <a:off x="8803960" y="5405085"/>
            <a:ext cx="1833118" cy="845199"/>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Notification Handler</a:t>
            </a:r>
          </a:p>
        </p:txBody>
      </p:sp>
      <p:cxnSp>
        <p:nvCxnSpPr>
          <p:cNvPr id="22" name="Straight Arrow Connector 21">
            <a:extLst>
              <a:ext uri="{FF2B5EF4-FFF2-40B4-BE49-F238E27FC236}">
                <a16:creationId xmlns:a16="http://schemas.microsoft.com/office/drawing/2014/main" id="{4015D02E-F5C9-07D4-FF09-CAFA34C2D2CC}"/>
              </a:ext>
            </a:extLst>
          </p:cNvPr>
          <p:cNvCxnSpPr>
            <a:cxnSpLocks/>
          </p:cNvCxnSpPr>
          <p:nvPr/>
        </p:nvCxnSpPr>
        <p:spPr>
          <a:xfrm flipH="1">
            <a:off x="7070034" y="5777552"/>
            <a:ext cx="1557131" cy="0"/>
          </a:xfrm>
          <a:prstGeom prst="straightConnector1">
            <a:avLst/>
          </a:prstGeom>
          <a:ln w="28575">
            <a:solidFill>
              <a:schemeClr val="bg1">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D6C7CC6-CF9D-578A-079F-10133DADF624}"/>
              </a:ext>
            </a:extLst>
          </p:cNvPr>
          <p:cNvCxnSpPr>
            <a:cxnSpLocks/>
          </p:cNvCxnSpPr>
          <p:nvPr/>
        </p:nvCxnSpPr>
        <p:spPr>
          <a:xfrm flipH="1">
            <a:off x="7070034" y="6075726"/>
            <a:ext cx="1557131" cy="0"/>
          </a:xfrm>
          <a:prstGeom prst="straightConnector1">
            <a:avLst/>
          </a:prstGeom>
          <a:ln w="28575">
            <a:solidFill>
              <a:schemeClr val="bg1">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F58BC36-F7AD-F610-FA20-48267D1E7777}"/>
              </a:ext>
            </a:extLst>
          </p:cNvPr>
          <p:cNvCxnSpPr>
            <a:cxnSpLocks/>
          </p:cNvCxnSpPr>
          <p:nvPr/>
        </p:nvCxnSpPr>
        <p:spPr>
          <a:xfrm flipH="1">
            <a:off x="7070034" y="6418074"/>
            <a:ext cx="1557131" cy="0"/>
          </a:xfrm>
          <a:prstGeom prst="straightConnector1">
            <a:avLst/>
          </a:prstGeom>
          <a:ln w="28575">
            <a:solidFill>
              <a:schemeClr val="bg1">
                <a:lumMod val="95000"/>
                <a:lumOff val="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7997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8202C-00C2-E646-034A-455FF85746D6}"/>
              </a:ext>
            </a:extLst>
          </p:cNvPr>
          <p:cNvSpPr>
            <a:spLocks noGrp="1"/>
          </p:cNvSpPr>
          <p:nvPr>
            <p:ph type="title"/>
          </p:nvPr>
        </p:nvSpPr>
        <p:spPr/>
        <p:txBody>
          <a:bodyPr/>
          <a:lstStyle/>
          <a:p>
            <a:r>
              <a:rPr lang="en-CA" dirty="0"/>
              <a:t>MCP Client – Code Examination</a:t>
            </a:r>
          </a:p>
        </p:txBody>
      </p:sp>
      <p:sp>
        <p:nvSpPr>
          <p:cNvPr id="3" name="Content Placeholder 2">
            <a:extLst>
              <a:ext uri="{FF2B5EF4-FFF2-40B4-BE49-F238E27FC236}">
                <a16:creationId xmlns:a16="http://schemas.microsoft.com/office/drawing/2014/main" id="{25113C48-EFA4-F70D-BA59-23DDEC70A6E2}"/>
              </a:ext>
            </a:extLst>
          </p:cNvPr>
          <p:cNvSpPr>
            <a:spLocks noGrp="1"/>
          </p:cNvSpPr>
          <p:nvPr>
            <p:ph idx="1"/>
          </p:nvPr>
        </p:nvSpPr>
        <p:spPr>
          <a:xfrm>
            <a:off x="979100" y="1626842"/>
            <a:ext cx="10233800" cy="1014758"/>
          </a:xfrm>
        </p:spPr>
        <p:txBody>
          <a:bodyPr>
            <a:normAutofit fontScale="55000" lnSpcReduction="20000"/>
          </a:bodyPr>
          <a:lstStyle/>
          <a:p>
            <a:r>
              <a:rPr lang="en-CA" dirty="0"/>
              <a:t>With the Client, we must define a Transport.  Presently in the </a:t>
            </a:r>
            <a:r>
              <a:rPr lang="en-CA" dirty="0" err="1"/>
              <a:t>goSDK</a:t>
            </a:r>
            <a:r>
              <a:rPr lang="en-CA" dirty="0"/>
              <a:t> source Instructions/example show calling the ‘</a:t>
            </a:r>
            <a:r>
              <a:rPr lang="en-CA" dirty="0" err="1"/>
              <a:t>mcp</a:t>
            </a:r>
            <a:r>
              <a:rPr lang="en-CA" dirty="0"/>
              <a:t>-go-server” via Command line using stdin/</a:t>
            </a:r>
            <a:r>
              <a:rPr lang="en-CA" dirty="0" err="1"/>
              <a:t>stdout</a:t>
            </a:r>
            <a:r>
              <a:rPr lang="en-CA" dirty="0"/>
              <a:t>.  </a:t>
            </a:r>
          </a:p>
          <a:p>
            <a:r>
              <a:rPr lang="en-CA" dirty="0"/>
              <a:t>The Transport Struct is basic, and (as the MCP Protocol states) the Stream is JSONRPC over whatever transport you implement.  Looking at the Code options are STDIO, IO, and </a:t>
            </a:r>
            <a:r>
              <a:rPr lang="en-CA" dirty="0" err="1"/>
              <a:t>InMemory</a:t>
            </a:r>
            <a:r>
              <a:rPr lang="en-CA" dirty="0"/>
              <a:t> Network Link (</a:t>
            </a:r>
            <a:r>
              <a:rPr lang="en-CA" b="1" dirty="0"/>
              <a:t>we will play with this!!)</a:t>
            </a:r>
          </a:p>
        </p:txBody>
      </p:sp>
      <p:pic>
        <p:nvPicPr>
          <p:cNvPr id="7" name="Picture 6">
            <a:extLst>
              <a:ext uri="{FF2B5EF4-FFF2-40B4-BE49-F238E27FC236}">
                <a16:creationId xmlns:a16="http://schemas.microsoft.com/office/drawing/2014/main" id="{5C1235FF-E42D-25F7-ADAC-1AE493176F44}"/>
              </a:ext>
            </a:extLst>
          </p:cNvPr>
          <p:cNvPicPr>
            <a:picLocks noChangeAspect="1"/>
          </p:cNvPicPr>
          <p:nvPr/>
        </p:nvPicPr>
        <p:blipFill>
          <a:blip r:embed="rId2"/>
          <a:stretch>
            <a:fillRect/>
          </a:stretch>
        </p:blipFill>
        <p:spPr>
          <a:xfrm>
            <a:off x="838200" y="2698780"/>
            <a:ext cx="8566891" cy="874173"/>
          </a:xfrm>
          <a:prstGeom prst="rect">
            <a:avLst/>
          </a:prstGeom>
        </p:spPr>
      </p:pic>
      <p:sp>
        <p:nvSpPr>
          <p:cNvPr id="9" name="TextBox 8">
            <a:extLst>
              <a:ext uri="{FF2B5EF4-FFF2-40B4-BE49-F238E27FC236}">
                <a16:creationId xmlns:a16="http://schemas.microsoft.com/office/drawing/2014/main" id="{760498E1-E34B-EB57-80AF-D328CF16A9F4}"/>
              </a:ext>
            </a:extLst>
          </p:cNvPr>
          <p:cNvSpPr txBox="1"/>
          <p:nvPr/>
        </p:nvSpPr>
        <p:spPr>
          <a:xfrm>
            <a:off x="979100" y="3718651"/>
            <a:ext cx="2303003" cy="369332"/>
          </a:xfrm>
          <a:prstGeom prst="rect">
            <a:avLst/>
          </a:prstGeom>
          <a:noFill/>
        </p:spPr>
        <p:txBody>
          <a:bodyPr wrap="none" rtlCol="0">
            <a:spAutoFit/>
          </a:bodyPr>
          <a:lstStyle/>
          <a:p>
            <a:r>
              <a:rPr lang="en-CA" b="1" dirty="0"/>
              <a:t>MCP Transport Struct</a:t>
            </a:r>
          </a:p>
        </p:txBody>
      </p:sp>
      <p:pic>
        <p:nvPicPr>
          <p:cNvPr id="11" name="Picture 10">
            <a:extLst>
              <a:ext uri="{FF2B5EF4-FFF2-40B4-BE49-F238E27FC236}">
                <a16:creationId xmlns:a16="http://schemas.microsoft.com/office/drawing/2014/main" id="{F57803EC-ADA1-BAAE-9C7E-53B22C0C7CD8}"/>
              </a:ext>
            </a:extLst>
          </p:cNvPr>
          <p:cNvPicPr>
            <a:picLocks noChangeAspect="1"/>
          </p:cNvPicPr>
          <p:nvPr/>
        </p:nvPicPr>
        <p:blipFill>
          <a:blip r:embed="rId3"/>
          <a:stretch>
            <a:fillRect/>
          </a:stretch>
        </p:blipFill>
        <p:spPr>
          <a:xfrm>
            <a:off x="979101" y="4233682"/>
            <a:ext cx="4524970" cy="1215062"/>
          </a:xfrm>
          <a:prstGeom prst="rect">
            <a:avLst/>
          </a:prstGeom>
        </p:spPr>
      </p:pic>
    </p:spTree>
    <p:extLst>
      <p:ext uri="{BB962C8B-B14F-4D97-AF65-F5344CB8AC3E}">
        <p14:creationId xmlns:p14="http://schemas.microsoft.com/office/powerpoint/2010/main" val="3972630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DB3D1-C7A9-008D-B85F-2CD5C7D41DFF}"/>
              </a:ext>
            </a:extLst>
          </p:cNvPr>
          <p:cNvSpPr>
            <a:spLocks noGrp="1"/>
          </p:cNvSpPr>
          <p:nvPr>
            <p:ph type="title"/>
          </p:nvPr>
        </p:nvSpPr>
        <p:spPr>
          <a:xfrm>
            <a:off x="556400" y="502065"/>
            <a:ext cx="10515600" cy="902666"/>
          </a:xfrm>
        </p:spPr>
        <p:txBody>
          <a:bodyPr/>
          <a:lstStyle/>
          <a:p>
            <a:r>
              <a:rPr lang="en-CA" dirty="0"/>
              <a:t>MCP Server – Code Examination</a:t>
            </a:r>
          </a:p>
        </p:txBody>
      </p:sp>
      <p:sp>
        <p:nvSpPr>
          <p:cNvPr id="3" name="Content Placeholder 2">
            <a:extLst>
              <a:ext uri="{FF2B5EF4-FFF2-40B4-BE49-F238E27FC236}">
                <a16:creationId xmlns:a16="http://schemas.microsoft.com/office/drawing/2014/main" id="{09E2C974-8D91-FDE1-BD87-6E2455FC663C}"/>
              </a:ext>
            </a:extLst>
          </p:cNvPr>
          <p:cNvSpPr>
            <a:spLocks noGrp="1"/>
          </p:cNvSpPr>
          <p:nvPr>
            <p:ph idx="1"/>
          </p:nvPr>
        </p:nvSpPr>
        <p:spPr>
          <a:xfrm>
            <a:off x="697300" y="1648928"/>
            <a:ext cx="10233800" cy="550932"/>
          </a:xfrm>
        </p:spPr>
        <p:txBody>
          <a:bodyPr/>
          <a:lstStyle/>
          <a:p>
            <a:pPr marL="0" indent="0">
              <a:buNone/>
            </a:pPr>
            <a:r>
              <a:rPr lang="en-CA" dirty="0"/>
              <a:t>Every Server needs a “server’ </a:t>
            </a:r>
            <a:r>
              <a:rPr lang="en-CA" dirty="0">
                <a:sym typeface="Wingdings" panose="05000000000000000000" pitchFamily="2" charset="2"/>
              </a:rPr>
              <a:t></a:t>
            </a:r>
          </a:p>
          <a:p>
            <a:pPr marL="0" indent="0">
              <a:buNone/>
            </a:pPr>
            <a:endParaRPr lang="en-CA" dirty="0">
              <a:sym typeface="Wingdings" panose="05000000000000000000" pitchFamily="2" charset="2"/>
            </a:endParaRPr>
          </a:p>
          <a:p>
            <a:pPr marL="0" indent="0">
              <a:buNone/>
            </a:pPr>
            <a:endParaRPr lang="en-CA" dirty="0"/>
          </a:p>
        </p:txBody>
      </p:sp>
      <p:pic>
        <p:nvPicPr>
          <p:cNvPr id="5" name="Picture 4">
            <a:extLst>
              <a:ext uri="{FF2B5EF4-FFF2-40B4-BE49-F238E27FC236}">
                <a16:creationId xmlns:a16="http://schemas.microsoft.com/office/drawing/2014/main" id="{F084AE79-AE6E-285F-4192-75B18EB8C42A}"/>
              </a:ext>
            </a:extLst>
          </p:cNvPr>
          <p:cNvPicPr>
            <a:picLocks noChangeAspect="1"/>
          </p:cNvPicPr>
          <p:nvPr/>
        </p:nvPicPr>
        <p:blipFill>
          <a:blip r:embed="rId2"/>
          <a:stretch>
            <a:fillRect/>
          </a:stretch>
        </p:blipFill>
        <p:spPr>
          <a:xfrm>
            <a:off x="725365" y="2405853"/>
            <a:ext cx="10177670" cy="718784"/>
          </a:xfrm>
          <a:prstGeom prst="rect">
            <a:avLst/>
          </a:prstGeom>
        </p:spPr>
      </p:pic>
      <p:sp>
        <p:nvSpPr>
          <p:cNvPr id="6" name="TextBox 5">
            <a:extLst>
              <a:ext uri="{FF2B5EF4-FFF2-40B4-BE49-F238E27FC236}">
                <a16:creationId xmlns:a16="http://schemas.microsoft.com/office/drawing/2014/main" id="{C4E2894E-2606-A0F4-223F-CF4D615B5178}"/>
              </a:ext>
            </a:extLst>
          </p:cNvPr>
          <p:cNvSpPr txBox="1"/>
          <p:nvPr/>
        </p:nvSpPr>
        <p:spPr>
          <a:xfrm>
            <a:off x="852556" y="3461831"/>
            <a:ext cx="4257961" cy="369332"/>
          </a:xfrm>
          <a:prstGeom prst="rect">
            <a:avLst/>
          </a:prstGeom>
          <a:noFill/>
        </p:spPr>
        <p:txBody>
          <a:bodyPr wrap="none" rtlCol="0">
            <a:spAutoFit/>
          </a:bodyPr>
          <a:lstStyle/>
          <a:p>
            <a:r>
              <a:rPr lang="en-CA" b="1" dirty="0"/>
              <a:t>The MCP Server Struct (</a:t>
            </a:r>
            <a:r>
              <a:rPr lang="en-CA" b="1" dirty="0" err="1"/>
              <a:t>mcplib</a:t>
            </a:r>
            <a:r>
              <a:rPr lang="en-CA" b="1" dirty="0"/>
              <a:t>/</a:t>
            </a:r>
            <a:r>
              <a:rPr lang="en-CA" b="1" dirty="0" err="1"/>
              <a:t>server.go</a:t>
            </a:r>
            <a:r>
              <a:rPr lang="en-CA" b="1" dirty="0"/>
              <a:t>)</a:t>
            </a:r>
          </a:p>
        </p:txBody>
      </p:sp>
      <p:pic>
        <p:nvPicPr>
          <p:cNvPr id="8" name="Picture 7">
            <a:extLst>
              <a:ext uri="{FF2B5EF4-FFF2-40B4-BE49-F238E27FC236}">
                <a16:creationId xmlns:a16="http://schemas.microsoft.com/office/drawing/2014/main" id="{AFBAB422-B252-2D36-CD3F-09E98FDE41B7}"/>
              </a:ext>
            </a:extLst>
          </p:cNvPr>
          <p:cNvPicPr>
            <a:picLocks noChangeAspect="1"/>
          </p:cNvPicPr>
          <p:nvPr/>
        </p:nvPicPr>
        <p:blipFill>
          <a:blip r:embed="rId3"/>
          <a:stretch>
            <a:fillRect/>
          </a:stretch>
        </p:blipFill>
        <p:spPr>
          <a:xfrm>
            <a:off x="777461" y="4053506"/>
            <a:ext cx="6365460" cy="2390591"/>
          </a:xfrm>
          <a:prstGeom prst="rect">
            <a:avLst/>
          </a:prstGeom>
        </p:spPr>
      </p:pic>
    </p:spTree>
    <p:extLst>
      <p:ext uri="{BB962C8B-B14F-4D97-AF65-F5344CB8AC3E}">
        <p14:creationId xmlns:p14="http://schemas.microsoft.com/office/powerpoint/2010/main" val="2374725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16BF3-23BB-771A-C6F7-FB956821FFC5}"/>
              </a:ext>
            </a:extLst>
          </p:cNvPr>
          <p:cNvSpPr>
            <a:spLocks noGrp="1"/>
          </p:cNvSpPr>
          <p:nvPr>
            <p:ph type="title"/>
          </p:nvPr>
        </p:nvSpPr>
        <p:spPr>
          <a:xfrm>
            <a:off x="556400" y="286219"/>
            <a:ext cx="10515600" cy="716372"/>
          </a:xfrm>
        </p:spPr>
        <p:txBody>
          <a:bodyPr>
            <a:normAutofit fontScale="90000"/>
          </a:bodyPr>
          <a:lstStyle/>
          <a:p>
            <a:r>
              <a:rPr lang="en-CA" dirty="0"/>
              <a:t>MCP Server – Code Examination</a:t>
            </a:r>
          </a:p>
        </p:txBody>
      </p:sp>
      <p:sp>
        <p:nvSpPr>
          <p:cNvPr id="3" name="Content Placeholder 2">
            <a:extLst>
              <a:ext uri="{FF2B5EF4-FFF2-40B4-BE49-F238E27FC236}">
                <a16:creationId xmlns:a16="http://schemas.microsoft.com/office/drawing/2014/main" id="{A28B42D9-FABB-5744-C669-1381196D6824}"/>
              </a:ext>
            </a:extLst>
          </p:cNvPr>
          <p:cNvSpPr>
            <a:spLocks noGrp="1"/>
          </p:cNvSpPr>
          <p:nvPr>
            <p:ph idx="1"/>
          </p:nvPr>
        </p:nvSpPr>
        <p:spPr>
          <a:xfrm>
            <a:off x="697300" y="1230180"/>
            <a:ext cx="10233800" cy="1647628"/>
          </a:xfrm>
        </p:spPr>
        <p:txBody>
          <a:bodyPr>
            <a:normAutofit fontScale="70000" lnSpcReduction="20000"/>
          </a:bodyPr>
          <a:lstStyle/>
          <a:p>
            <a:pPr marL="0" indent="0">
              <a:buNone/>
            </a:pPr>
            <a:r>
              <a:rPr lang="en-CA" dirty="0" err="1"/>
              <a:t>NewServer</a:t>
            </a:r>
            <a:r>
              <a:rPr lang="en-CA" dirty="0"/>
              <a:t> </a:t>
            </a:r>
          </a:p>
          <a:p>
            <a:pPr lvl="1"/>
            <a:r>
              <a:rPr lang="en-CA" dirty="0"/>
              <a:t>Creates a </a:t>
            </a:r>
            <a:r>
              <a:rPr lang="en-CA" dirty="0" err="1"/>
              <a:t>NewServer</a:t>
            </a:r>
            <a:r>
              <a:rPr lang="en-CA" dirty="0"/>
              <a:t> with Options for Tools, Prompts and Resources (Main three MCP </a:t>
            </a:r>
            <a:r>
              <a:rPr lang="en-CA" dirty="0" err="1"/>
              <a:t>ServerTypes</a:t>
            </a:r>
            <a:r>
              <a:rPr lang="en-CA" dirty="0"/>
              <a:t>).  These can be added to the server instances with the .</a:t>
            </a:r>
            <a:r>
              <a:rPr lang="en-CA" dirty="0" err="1"/>
              <a:t>AddTools</a:t>
            </a:r>
            <a:r>
              <a:rPr lang="en-CA" dirty="0"/>
              <a:t>, .</a:t>
            </a:r>
            <a:r>
              <a:rPr lang="en-CA" dirty="0" err="1"/>
              <a:t>AddPrompts</a:t>
            </a:r>
            <a:r>
              <a:rPr lang="en-CA" dirty="0"/>
              <a:t>, .</a:t>
            </a:r>
            <a:r>
              <a:rPr lang="en-CA" dirty="0" err="1"/>
              <a:t>AddResources</a:t>
            </a:r>
            <a:r>
              <a:rPr lang="en-CA" dirty="0"/>
              <a:t>.</a:t>
            </a:r>
          </a:p>
          <a:p>
            <a:pPr lvl="1"/>
            <a:r>
              <a:rPr lang="en-CA" dirty="0" err="1"/>
              <a:t>Server.Run</a:t>
            </a:r>
            <a:r>
              <a:rPr lang="en-CA" dirty="0"/>
              <a:t> or </a:t>
            </a:r>
            <a:r>
              <a:rPr lang="en-CA" dirty="0" err="1"/>
              <a:t>Server.Start</a:t>
            </a:r>
            <a:r>
              <a:rPr lang="en-CA" dirty="0"/>
              <a:t> to fire up the server.</a:t>
            </a:r>
          </a:p>
          <a:p>
            <a:pPr lvl="1"/>
            <a:r>
              <a:rPr lang="en-CA" b="1" dirty="0"/>
              <a:t>“</a:t>
            </a:r>
            <a:r>
              <a:rPr lang="en-CA" b="1" dirty="0" err="1"/>
              <a:t>FeatureSets</a:t>
            </a:r>
            <a:r>
              <a:rPr lang="en-CA" b="1" dirty="0"/>
              <a:t>”</a:t>
            </a:r>
            <a:r>
              <a:rPr lang="en-CA" dirty="0"/>
              <a:t> are used for </a:t>
            </a:r>
            <a:r>
              <a:rPr lang="en-CA" dirty="0" err="1"/>
              <a:t>ServerPrompt</a:t>
            </a:r>
            <a:r>
              <a:rPr lang="en-CA" dirty="0"/>
              <a:t>, </a:t>
            </a:r>
            <a:r>
              <a:rPr lang="en-CA" dirty="0" err="1"/>
              <a:t>ServerTool</a:t>
            </a:r>
            <a:r>
              <a:rPr lang="en-CA" dirty="0"/>
              <a:t>, and </a:t>
            </a:r>
            <a:r>
              <a:rPr lang="en-CA" dirty="0" err="1"/>
              <a:t>ServerResource</a:t>
            </a:r>
            <a:r>
              <a:rPr lang="en-CA" dirty="0"/>
              <a:t> Types. </a:t>
            </a:r>
          </a:p>
          <a:p>
            <a:pPr lvl="2"/>
            <a:r>
              <a:rPr lang="en-CA" dirty="0"/>
              <a:t>Note: </a:t>
            </a:r>
            <a:r>
              <a:rPr lang="en-CA" b="1" dirty="0"/>
              <a:t>A Prompt and Tool returns a “NAME”, but the Resource returns a URI (important abstraction for MCP</a:t>
            </a:r>
            <a:endParaRPr lang="en-CA" dirty="0"/>
          </a:p>
        </p:txBody>
      </p:sp>
      <p:pic>
        <p:nvPicPr>
          <p:cNvPr id="5" name="Picture 4">
            <a:extLst>
              <a:ext uri="{FF2B5EF4-FFF2-40B4-BE49-F238E27FC236}">
                <a16:creationId xmlns:a16="http://schemas.microsoft.com/office/drawing/2014/main" id="{F659503C-95E0-E3D8-491A-61CB89DCCD83}"/>
              </a:ext>
            </a:extLst>
          </p:cNvPr>
          <p:cNvPicPr>
            <a:picLocks noChangeAspect="1"/>
          </p:cNvPicPr>
          <p:nvPr/>
        </p:nvPicPr>
        <p:blipFill>
          <a:blip r:embed="rId2"/>
          <a:stretch>
            <a:fillRect/>
          </a:stretch>
        </p:blipFill>
        <p:spPr>
          <a:xfrm>
            <a:off x="1398773" y="2952074"/>
            <a:ext cx="7698811" cy="3539306"/>
          </a:xfrm>
          <a:prstGeom prst="rect">
            <a:avLst/>
          </a:prstGeom>
        </p:spPr>
      </p:pic>
    </p:spTree>
    <p:extLst>
      <p:ext uri="{BB962C8B-B14F-4D97-AF65-F5344CB8AC3E}">
        <p14:creationId xmlns:p14="http://schemas.microsoft.com/office/powerpoint/2010/main" val="36110964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206B02-56D5-770C-8911-3D066FDC547A}"/>
              </a:ext>
            </a:extLst>
          </p:cNvPr>
          <p:cNvSpPr>
            <a:spLocks noGrp="1"/>
          </p:cNvSpPr>
          <p:nvPr>
            <p:ph type="title"/>
          </p:nvPr>
        </p:nvSpPr>
        <p:spPr/>
        <p:txBody>
          <a:bodyPr/>
          <a:lstStyle/>
          <a:p>
            <a:r>
              <a:rPr lang="en-CA" dirty="0"/>
              <a:t>MCP Server – Code Examination</a:t>
            </a:r>
          </a:p>
        </p:txBody>
      </p:sp>
      <p:sp>
        <p:nvSpPr>
          <p:cNvPr id="3" name="Content Placeholder 2">
            <a:extLst>
              <a:ext uri="{FF2B5EF4-FFF2-40B4-BE49-F238E27FC236}">
                <a16:creationId xmlns:a16="http://schemas.microsoft.com/office/drawing/2014/main" id="{E1A17A43-A7B8-CA5C-8480-FCFE351810DB}"/>
              </a:ext>
            </a:extLst>
          </p:cNvPr>
          <p:cNvSpPr>
            <a:spLocks noGrp="1"/>
          </p:cNvSpPr>
          <p:nvPr>
            <p:ph idx="1"/>
          </p:nvPr>
        </p:nvSpPr>
        <p:spPr>
          <a:xfrm>
            <a:off x="1120000" y="1825625"/>
            <a:ext cx="10233800" cy="643719"/>
          </a:xfrm>
        </p:spPr>
        <p:txBody>
          <a:bodyPr>
            <a:normAutofit fontScale="92500"/>
          </a:bodyPr>
          <a:lstStyle/>
          <a:p>
            <a:r>
              <a:rPr lang="en-CA" dirty="0"/>
              <a:t>Server Options – The MCP Server Implements the following Options</a:t>
            </a:r>
          </a:p>
        </p:txBody>
      </p:sp>
      <p:pic>
        <p:nvPicPr>
          <p:cNvPr id="5" name="Picture 4">
            <a:extLst>
              <a:ext uri="{FF2B5EF4-FFF2-40B4-BE49-F238E27FC236}">
                <a16:creationId xmlns:a16="http://schemas.microsoft.com/office/drawing/2014/main" id="{23EE050E-BCCC-31A7-00BB-BECCE33280DC}"/>
              </a:ext>
            </a:extLst>
          </p:cNvPr>
          <p:cNvPicPr>
            <a:picLocks noChangeAspect="1"/>
          </p:cNvPicPr>
          <p:nvPr/>
        </p:nvPicPr>
        <p:blipFill>
          <a:blip r:embed="rId2"/>
          <a:stretch>
            <a:fillRect/>
          </a:stretch>
        </p:blipFill>
        <p:spPr>
          <a:xfrm>
            <a:off x="1541019" y="2379086"/>
            <a:ext cx="7879931" cy="2009571"/>
          </a:xfrm>
          <a:prstGeom prst="rect">
            <a:avLst/>
          </a:prstGeom>
        </p:spPr>
      </p:pic>
    </p:spTree>
    <p:extLst>
      <p:ext uri="{BB962C8B-B14F-4D97-AF65-F5344CB8AC3E}">
        <p14:creationId xmlns:p14="http://schemas.microsoft.com/office/powerpoint/2010/main" val="25542620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C3AD7-5FA5-9E01-B81C-45D35DAAE288}"/>
              </a:ext>
            </a:extLst>
          </p:cNvPr>
          <p:cNvSpPr>
            <a:spLocks noGrp="1"/>
          </p:cNvSpPr>
          <p:nvPr>
            <p:ph type="title"/>
          </p:nvPr>
        </p:nvSpPr>
        <p:spPr/>
        <p:txBody>
          <a:bodyPr/>
          <a:lstStyle/>
          <a:p>
            <a:r>
              <a:rPr lang="en-CA" dirty="0"/>
              <a:t>MCP Explorer</a:t>
            </a:r>
          </a:p>
        </p:txBody>
      </p:sp>
      <p:sp>
        <p:nvSpPr>
          <p:cNvPr id="3" name="Content Placeholder 2">
            <a:extLst>
              <a:ext uri="{FF2B5EF4-FFF2-40B4-BE49-F238E27FC236}">
                <a16:creationId xmlns:a16="http://schemas.microsoft.com/office/drawing/2014/main" id="{53943B39-D6FF-22F4-F145-B8DE447CA3A5}"/>
              </a:ext>
            </a:extLst>
          </p:cNvPr>
          <p:cNvSpPr>
            <a:spLocks noGrp="1"/>
          </p:cNvSpPr>
          <p:nvPr>
            <p:ph idx="1"/>
          </p:nvPr>
        </p:nvSpPr>
        <p:spPr/>
        <p:txBody>
          <a:bodyPr>
            <a:normAutofit fontScale="92500" lnSpcReduction="10000"/>
          </a:bodyPr>
          <a:lstStyle/>
          <a:p>
            <a:r>
              <a:rPr lang="en-CA" dirty="0"/>
              <a:t>A Framework for exploring and experimenting with Model Context Protocol and learning the MCP Client / MCP Server interactions between themselves, and other entities</a:t>
            </a:r>
          </a:p>
          <a:p>
            <a:endParaRPr lang="en-CA" dirty="0"/>
          </a:p>
          <a:p>
            <a:r>
              <a:rPr lang="en-CA" dirty="0"/>
              <a:t>MCP Explorer aims to allow MCP Developers to instantiate multiple, unique MCP Clients and instantiate multiple MCP Servers based on configurations and settings all housed within a MCP Host Framework that is built to allow for this sort of deep dive examination.</a:t>
            </a:r>
          </a:p>
          <a:p>
            <a:endParaRPr lang="en-CA" dirty="0"/>
          </a:p>
          <a:p>
            <a:r>
              <a:rPr lang="en-CA" dirty="0"/>
              <a:t>MCP Explorer examines the MCP Registry options and hooks into many populate MCP Servers to allow test and examination.</a:t>
            </a:r>
          </a:p>
        </p:txBody>
      </p:sp>
    </p:spTree>
    <p:extLst>
      <p:ext uri="{BB962C8B-B14F-4D97-AF65-F5344CB8AC3E}">
        <p14:creationId xmlns:p14="http://schemas.microsoft.com/office/powerpoint/2010/main" val="664973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848423-E558-0B8B-E481-90478E00C129}"/>
              </a:ext>
            </a:extLst>
          </p:cNvPr>
          <p:cNvSpPr>
            <a:spLocks noGrp="1"/>
          </p:cNvSpPr>
          <p:nvPr>
            <p:ph type="title"/>
          </p:nvPr>
        </p:nvSpPr>
        <p:spPr>
          <a:xfrm>
            <a:off x="1475095" y="5678194"/>
            <a:ext cx="10515600" cy="959586"/>
          </a:xfrm>
        </p:spPr>
        <p:txBody>
          <a:bodyPr vert="horz" wrap="none" lIns="91440" tIns="45720" rIns="91440" bIns="45720" rtlCol="0" anchor="t">
            <a:normAutofit/>
          </a:bodyPr>
          <a:lstStyle/>
          <a:p>
            <a:pPr algn="r"/>
            <a:r>
              <a:rPr lang="en-US" sz="4000" spc="-300" dirty="0">
                <a:gradFill flip="none" rotWithShape="1">
                  <a:gsLst>
                    <a:gs pos="32000">
                      <a:schemeClr val="tx1">
                        <a:lumMod val="89000"/>
                      </a:schemeClr>
                    </a:gs>
                    <a:gs pos="0">
                      <a:schemeClr val="bg1">
                        <a:lumMod val="41000"/>
                        <a:lumOff val="59000"/>
                      </a:schemeClr>
                    </a:gs>
                    <a:gs pos="100000">
                      <a:schemeClr val="tx2">
                        <a:lumMod val="0"/>
                        <a:lumOff val="100000"/>
                      </a:schemeClr>
                    </a:gs>
                  </a:gsLst>
                  <a:lin ang="8100000" scaled="1"/>
                  <a:tileRect/>
                </a:gradFill>
                <a:effectLst>
                  <a:outerShdw blurRad="469900" dist="342900" dir="5400000" sy="-20000" rotWithShape="0">
                    <a:prstClr val="black">
                      <a:alpha val="66000"/>
                    </a:prstClr>
                  </a:outerShdw>
                </a:effectLst>
              </a:rPr>
              <a:t>MCP Explorer – High Level Layout</a:t>
            </a:r>
          </a:p>
        </p:txBody>
      </p:sp>
      <p:sp>
        <p:nvSpPr>
          <p:cNvPr id="3" name="Content Placeholder 2">
            <a:extLst>
              <a:ext uri="{FF2B5EF4-FFF2-40B4-BE49-F238E27FC236}">
                <a16:creationId xmlns:a16="http://schemas.microsoft.com/office/drawing/2014/main" id="{C3EF28D4-FE69-2F86-2DF3-D829AD7FCBA8}"/>
              </a:ext>
            </a:extLst>
          </p:cNvPr>
          <p:cNvSpPr>
            <a:spLocks noGrp="1"/>
          </p:cNvSpPr>
          <p:nvPr>
            <p:ph idx="1"/>
          </p:nvPr>
        </p:nvSpPr>
        <p:spPr>
          <a:xfrm>
            <a:off x="2846694" y="5065351"/>
            <a:ext cx="9144000" cy="612843"/>
          </a:xfrm>
        </p:spPr>
        <p:txBody>
          <a:bodyPr vert="horz" lIns="91440" tIns="45720" rIns="91440" bIns="45720" rtlCol="0" anchor="b">
            <a:normAutofit/>
          </a:bodyPr>
          <a:lstStyle/>
          <a:p>
            <a:pPr marL="0" indent="0" algn="r">
              <a:buNone/>
            </a:pPr>
            <a:r>
              <a:rPr lang="en-US" sz="1900" dirty="0">
                <a:gradFill flip="none" rotWithShape="1">
                  <a:gsLst>
                    <a:gs pos="15000">
                      <a:schemeClr val="tx2"/>
                    </a:gs>
                    <a:gs pos="73000">
                      <a:schemeClr val="tx2">
                        <a:lumMod val="60000"/>
                        <a:lumOff val="40000"/>
                      </a:schemeClr>
                    </a:gs>
                    <a:gs pos="0">
                      <a:schemeClr val="tx2">
                        <a:lumMod val="90000"/>
                        <a:lumOff val="10000"/>
                      </a:schemeClr>
                    </a:gs>
                    <a:gs pos="100000">
                      <a:schemeClr val="tx2">
                        <a:lumMod val="0"/>
                        <a:lumOff val="100000"/>
                      </a:schemeClr>
                    </a:gs>
                  </a:gsLst>
                  <a:lin ang="16200000" scaled="1"/>
                  <a:tileRect/>
                </a:gradFill>
                <a:latin typeface="+mj-lt"/>
              </a:rPr>
              <a:t>The following is the rough outline of what the MCP Explorer Architecture looks like, so far.</a:t>
            </a:r>
          </a:p>
        </p:txBody>
      </p:sp>
      <p:pic>
        <p:nvPicPr>
          <p:cNvPr id="5" name="Picture 4">
            <a:extLst>
              <a:ext uri="{FF2B5EF4-FFF2-40B4-BE49-F238E27FC236}">
                <a16:creationId xmlns:a16="http://schemas.microsoft.com/office/drawing/2014/main" id="{C8122D5D-12B5-BA81-053B-51446C8E3791}"/>
              </a:ext>
            </a:extLst>
          </p:cNvPr>
          <p:cNvPicPr>
            <a:picLocks noChangeAspect="1"/>
          </p:cNvPicPr>
          <p:nvPr/>
        </p:nvPicPr>
        <p:blipFill>
          <a:blip r:embed="rId3"/>
          <a:stretch>
            <a:fillRect/>
          </a:stretch>
        </p:blipFill>
        <p:spPr>
          <a:xfrm>
            <a:off x="1047466" y="397805"/>
            <a:ext cx="10448498" cy="4727946"/>
          </a:xfrm>
          <a:prstGeom prst="rect">
            <a:avLst/>
          </a:prstGeom>
        </p:spPr>
      </p:pic>
    </p:spTree>
    <p:extLst>
      <p:ext uri="{BB962C8B-B14F-4D97-AF65-F5344CB8AC3E}">
        <p14:creationId xmlns:p14="http://schemas.microsoft.com/office/powerpoint/2010/main" val="36535994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043F30-6866-2CBC-A202-F3545363D322}"/>
              </a:ext>
            </a:extLst>
          </p:cNvPr>
          <p:cNvSpPr>
            <a:spLocks noGrp="1"/>
          </p:cNvSpPr>
          <p:nvPr>
            <p:ph type="title"/>
          </p:nvPr>
        </p:nvSpPr>
        <p:spPr/>
        <p:txBody>
          <a:bodyPr/>
          <a:lstStyle/>
          <a:p>
            <a:r>
              <a:rPr lang="en-CA" dirty="0"/>
              <a:t>What does MCP provide?</a:t>
            </a:r>
          </a:p>
        </p:txBody>
      </p:sp>
      <p:sp>
        <p:nvSpPr>
          <p:cNvPr id="3" name="Content Placeholder 2">
            <a:extLst>
              <a:ext uri="{FF2B5EF4-FFF2-40B4-BE49-F238E27FC236}">
                <a16:creationId xmlns:a16="http://schemas.microsoft.com/office/drawing/2014/main" id="{A4989473-04E3-CB4C-63C6-81897880E7C2}"/>
              </a:ext>
            </a:extLst>
          </p:cNvPr>
          <p:cNvSpPr>
            <a:spLocks noGrp="1"/>
          </p:cNvSpPr>
          <p:nvPr>
            <p:ph idx="1"/>
          </p:nvPr>
        </p:nvSpPr>
        <p:spPr>
          <a:xfrm>
            <a:off x="1120000" y="2644209"/>
            <a:ext cx="10233800" cy="2491933"/>
          </a:xfrm>
        </p:spPr>
        <p:txBody>
          <a:bodyPr/>
          <a:lstStyle/>
          <a:p>
            <a:r>
              <a:rPr lang="en-CA" dirty="0"/>
              <a:t>Pre-Built Integrations your LLM can directly plug into</a:t>
            </a:r>
          </a:p>
          <a:p>
            <a:r>
              <a:rPr lang="en-CA" dirty="0"/>
              <a:t>Flexibility to switch between LLM providers and vendors</a:t>
            </a:r>
          </a:p>
          <a:p>
            <a:r>
              <a:rPr lang="en-CA" dirty="0"/>
              <a:t>Best Practice implementations for securing data within an organization's infrastructure.</a:t>
            </a:r>
          </a:p>
          <a:p>
            <a:endParaRPr lang="en-CA" dirty="0"/>
          </a:p>
        </p:txBody>
      </p:sp>
    </p:spTree>
    <p:extLst>
      <p:ext uri="{BB962C8B-B14F-4D97-AF65-F5344CB8AC3E}">
        <p14:creationId xmlns:p14="http://schemas.microsoft.com/office/powerpoint/2010/main" val="1641826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243A4-1D49-2B4A-AAE1-33B85A2ADC87}"/>
              </a:ext>
            </a:extLst>
          </p:cNvPr>
          <p:cNvSpPr>
            <a:spLocks noGrp="1"/>
          </p:cNvSpPr>
          <p:nvPr>
            <p:ph type="title"/>
          </p:nvPr>
        </p:nvSpPr>
        <p:spPr/>
        <p:txBody>
          <a:bodyPr/>
          <a:lstStyle/>
          <a:p>
            <a:r>
              <a:rPr lang="en-CA" dirty="0"/>
              <a:t>General Architecture</a:t>
            </a:r>
          </a:p>
        </p:txBody>
      </p:sp>
      <p:sp>
        <p:nvSpPr>
          <p:cNvPr id="3" name="Content Placeholder 2">
            <a:extLst>
              <a:ext uri="{FF2B5EF4-FFF2-40B4-BE49-F238E27FC236}">
                <a16:creationId xmlns:a16="http://schemas.microsoft.com/office/drawing/2014/main" id="{F7C9DD5F-D91C-E45C-823D-506E91A3B567}"/>
              </a:ext>
            </a:extLst>
          </p:cNvPr>
          <p:cNvSpPr>
            <a:spLocks noGrp="1"/>
          </p:cNvSpPr>
          <p:nvPr>
            <p:ph idx="1"/>
          </p:nvPr>
        </p:nvSpPr>
        <p:spPr>
          <a:xfrm>
            <a:off x="1120000" y="1690688"/>
            <a:ext cx="10233800" cy="1092504"/>
          </a:xfrm>
        </p:spPr>
        <p:txBody>
          <a:bodyPr>
            <a:normAutofit fontScale="92500"/>
          </a:bodyPr>
          <a:lstStyle/>
          <a:p>
            <a:r>
              <a:rPr lang="en-CA" dirty="0"/>
              <a:t>MCP follows basic Client-Server Architecture, with a 1:1 relationship between MCP Client and MCP Servers over the MCP Protocol</a:t>
            </a:r>
          </a:p>
        </p:txBody>
      </p:sp>
      <p:sp>
        <p:nvSpPr>
          <p:cNvPr id="4" name="Rectangle: Rounded Corners 3">
            <a:extLst>
              <a:ext uri="{FF2B5EF4-FFF2-40B4-BE49-F238E27FC236}">
                <a16:creationId xmlns:a16="http://schemas.microsoft.com/office/drawing/2014/main" id="{5F735A7E-EA8C-DB8D-865C-08E9E81660F2}"/>
              </a:ext>
            </a:extLst>
          </p:cNvPr>
          <p:cNvSpPr/>
          <p:nvPr/>
        </p:nvSpPr>
        <p:spPr>
          <a:xfrm>
            <a:off x="990601" y="4366304"/>
            <a:ext cx="2552369" cy="89849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MCP Client</a:t>
            </a:r>
            <a:br>
              <a:rPr lang="en-CA" dirty="0"/>
            </a:br>
            <a:r>
              <a:rPr lang="en-CA" dirty="0"/>
              <a:t>(Claude, IDE, AI Toos)</a:t>
            </a:r>
          </a:p>
        </p:txBody>
      </p:sp>
      <p:sp>
        <p:nvSpPr>
          <p:cNvPr id="5" name="Rectangle 4">
            <a:extLst>
              <a:ext uri="{FF2B5EF4-FFF2-40B4-BE49-F238E27FC236}">
                <a16:creationId xmlns:a16="http://schemas.microsoft.com/office/drawing/2014/main" id="{447511E1-CC4E-4EF7-E6CB-F3280717D57E}"/>
              </a:ext>
            </a:extLst>
          </p:cNvPr>
          <p:cNvSpPr/>
          <p:nvPr/>
        </p:nvSpPr>
        <p:spPr>
          <a:xfrm>
            <a:off x="5769473" y="3196544"/>
            <a:ext cx="2528515" cy="636104"/>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MCP Server A</a:t>
            </a:r>
          </a:p>
        </p:txBody>
      </p:sp>
      <p:sp>
        <p:nvSpPr>
          <p:cNvPr id="6" name="Rectangle 5">
            <a:extLst>
              <a:ext uri="{FF2B5EF4-FFF2-40B4-BE49-F238E27FC236}">
                <a16:creationId xmlns:a16="http://schemas.microsoft.com/office/drawing/2014/main" id="{30754ADD-04C5-6E1A-A201-73D687DE32EB}"/>
              </a:ext>
            </a:extLst>
          </p:cNvPr>
          <p:cNvSpPr/>
          <p:nvPr/>
        </p:nvSpPr>
        <p:spPr>
          <a:xfrm>
            <a:off x="5759026" y="4493228"/>
            <a:ext cx="2528515" cy="636104"/>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MCP Server B</a:t>
            </a:r>
          </a:p>
        </p:txBody>
      </p:sp>
      <p:sp>
        <p:nvSpPr>
          <p:cNvPr id="7" name="Rectangle 6">
            <a:extLst>
              <a:ext uri="{FF2B5EF4-FFF2-40B4-BE49-F238E27FC236}">
                <a16:creationId xmlns:a16="http://schemas.microsoft.com/office/drawing/2014/main" id="{F1445AD7-FCD3-9A00-76BD-24B29403956A}"/>
              </a:ext>
            </a:extLst>
          </p:cNvPr>
          <p:cNvSpPr/>
          <p:nvPr/>
        </p:nvSpPr>
        <p:spPr>
          <a:xfrm>
            <a:off x="5759026" y="5635725"/>
            <a:ext cx="2528515" cy="636104"/>
          </a:xfrm>
          <a:prstGeom prst="rect">
            <a:avLst/>
          </a:prstGeom>
          <a:solidFill>
            <a:schemeClr val="accent4">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MCP Server C</a:t>
            </a:r>
          </a:p>
        </p:txBody>
      </p:sp>
      <p:cxnSp>
        <p:nvCxnSpPr>
          <p:cNvPr id="9" name="Connector: Elbow 8">
            <a:extLst>
              <a:ext uri="{FF2B5EF4-FFF2-40B4-BE49-F238E27FC236}">
                <a16:creationId xmlns:a16="http://schemas.microsoft.com/office/drawing/2014/main" id="{E10F477D-EAA9-1BE5-78E8-160EA22E87FF}"/>
              </a:ext>
            </a:extLst>
          </p:cNvPr>
          <p:cNvCxnSpPr>
            <a:stCxn id="4" idx="3"/>
            <a:endCxn id="5" idx="1"/>
          </p:cNvCxnSpPr>
          <p:nvPr/>
        </p:nvCxnSpPr>
        <p:spPr>
          <a:xfrm flipV="1">
            <a:off x="3542970" y="3514596"/>
            <a:ext cx="2226503" cy="1300957"/>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7EAC8083-8896-B565-F5DC-EECBF1308F21}"/>
              </a:ext>
            </a:extLst>
          </p:cNvPr>
          <p:cNvCxnSpPr>
            <a:cxnSpLocks/>
            <a:stCxn id="4" idx="3"/>
            <a:endCxn id="6" idx="1"/>
          </p:cNvCxnSpPr>
          <p:nvPr/>
        </p:nvCxnSpPr>
        <p:spPr>
          <a:xfrm flipV="1">
            <a:off x="3542970" y="4811280"/>
            <a:ext cx="2216056" cy="4273"/>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91CFB47C-E044-4CE8-067C-4F1A94000DA0}"/>
              </a:ext>
            </a:extLst>
          </p:cNvPr>
          <p:cNvCxnSpPr>
            <a:cxnSpLocks/>
            <a:stCxn id="4" idx="3"/>
            <a:endCxn id="7" idx="1"/>
          </p:cNvCxnSpPr>
          <p:nvPr/>
        </p:nvCxnSpPr>
        <p:spPr>
          <a:xfrm>
            <a:off x="3542970" y="4815553"/>
            <a:ext cx="2216056" cy="1138224"/>
          </a:xfrm>
          <a:prstGeom prst="bentConnector3">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Flowchart: Magnetic Disk 17">
            <a:extLst>
              <a:ext uri="{FF2B5EF4-FFF2-40B4-BE49-F238E27FC236}">
                <a16:creationId xmlns:a16="http://schemas.microsoft.com/office/drawing/2014/main" id="{B11D09F5-3E61-00D2-D221-965AE8551C30}"/>
              </a:ext>
            </a:extLst>
          </p:cNvPr>
          <p:cNvSpPr/>
          <p:nvPr/>
        </p:nvSpPr>
        <p:spPr>
          <a:xfrm>
            <a:off x="9177377" y="3196543"/>
            <a:ext cx="1658810" cy="63610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Data Source A</a:t>
            </a:r>
          </a:p>
        </p:txBody>
      </p:sp>
      <p:sp>
        <p:nvSpPr>
          <p:cNvPr id="19" name="Flowchart: Magnetic Disk 18">
            <a:extLst>
              <a:ext uri="{FF2B5EF4-FFF2-40B4-BE49-F238E27FC236}">
                <a16:creationId xmlns:a16="http://schemas.microsoft.com/office/drawing/2014/main" id="{B7A0267B-2A6A-44D1-512C-C8A32C673B71}"/>
              </a:ext>
            </a:extLst>
          </p:cNvPr>
          <p:cNvSpPr/>
          <p:nvPr/>
        </p:nvSpPr>
        <p:spPr>
          <a:xfrm>
            <a:off x="9186989" y="4492436"/>
            <a:ext cx="1658810" cy="636104"/>
          </a:xfrm>
          <a:prstGeom prst="flowChartMagneticDisk">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Data Source B</a:t>
            </a:r>
          </a:p>
        </p:txBody>
      </p:sp>
      <p:sp>
        <p:nvSpPr>
          <p:cNvPr id="24" name="Rectangle: Rounded Corners 23">
            <a:extLst>
              <a:ext uri="{FF2B5EF4-FFF2-40B4-BE49-F238E27FC236}">
                <a16:creationId xmlns:a16="http://schemas.microsoft.com/office/drawing/2014/main" id="{F0A9504C-ACE4-3BC0-FA7F-F60C7C05D90A}"/>
              </a:ext>
            </a:extLst>
          </p:cNvPr>
          <p:cNvSpPr/>
          <p:nvPr/>
        </p:nvSpPr>
        <p:spPr>
          <a:xfrm>
            <a:off x="5528733" y="3101243"/>
            <a:ext cx="5672667" cy="844509"/>
          </a:xfrm>
          <a:prstGeom prst="roundRect">
            <a:avLst/>
          </a:prstGeom>
          <a:no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27" name="Connector: Elbow 26">
            <a:extLst>
              <a:ext uri="{FF2B5EF4-FFF2-40B4-BE49-F238E27FC236}">
                <a16:creationId xmlns:a16="http://schemas.microsoft.com/office/drawing/2014/main" id="{5EAECAEE-67C5-D12B-C666-0C9B52EC6EE9}"/>
              </a:ext>
            </a:extLst>
          </p:cNvPr>
          <p:cNvCxnSpPr>
            <a:cxnSpLocks/>
            <a:stCxn id="5" idx="3"/>
            <a:endCxn id="18" idx="2"/>
          </p:cNvCxnSpPr>
          <p:nvPr/>
        </p:nvCxnSpPr>
        <p:spPr>
          <a:xfrm flipV="1">
            <a:off x="8297988" y="3514595"/>
            <a:ext cx="879389" cy="1"/>
          </a:xfrm>
          <a:prstGeom prst="bentConnector3">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C77142B4-A0D4-3AEA-C7A8-CE94E1D8AA21}"/>
              </a:ext>
            </a:extLst>
          </p:cNvPr>
          <p:cNvSpPr/>
          <p:nvPr/>
        </p:nvSpPr>
        <p:spPr>
          <a:xfrm>
            <a:off x="5528732" y="4425887"/>
            <a:ext cx="5672667" cy="791408"/>
          </a:xfrm>
          <a:prstGeom prst="round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5" name="Connector: Elbow 34">
            <a:extLst>
              <a:ext uri="{FF2B5EF4-FFF2-40B4-BE49-F238E27FC236}">
                <a16:creationId xmlns:a16="http://schemas.microsoft.com/office/drawing/2014/main" id="{35BF35B8-253D-4840-287A-6B29B8895A76}"/>
              </a:ext>
            </a:extLst>
          </p:cNvPr>
          <p:cNvCxnSpPr>
            <a:cxnSpLocks/>
            <a:stCxn id="6" idx="3"/>
            <a:endCxn id="19" idx="2"/>
          </p:cNvCxnSpPr>
          <p:nvPr/>
        </p:nvCxnSpPr>
        <p:spPr>
          <a:xfrm flipV="1">
            <a:off x="8287541" y="4810488"/>
            <a:ext cx="899448" cy="792"/>
          </a:xfrm>
          <a:prstGeom prst="bentConnector3">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Rectangle: Rounded Corners 38">
            <a:extLst>
              <a:ext uri="{FF2B5EF4-FFF2-40B4-BE49-F238E27FC236}">
                <a16:creationId xmlns:a16="http://schemas.microsoft.com/office/drawing/2014/main" id="{2EB8E237-141E-4714-44A8-AADFA2BD7079}"/>
              </a:ext>
            </a:extLst>
          </p:cNvPr>
          <p:cNvSpPr/>
          <p:nvPr/>
        </p:nvSpPr>
        <p:spPr>
          <a:xfrm>
            <a:off x="5545532" y="5546970"/>
            <a:ext cx="3017354" cy="791408"/>
          </a:xfrm>
          <a:prstGeom prst="roundRect">
            <a:avLst/>
          </a:prstGeom>
          <a:noFill/>
          <a:ln w="571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0" name="Cloud 39">
            <a:extLst>
              <a:ext uri="{FF2B5EF4-FFF2-40B4-BE49-F238E27FC236}">
                <a16:creationId xmlns:a16="http://schemas.microsoft.com/office/drawing/2014/main" id="{3F32DD0D-CD85-8265-7AB2-0260F42F8BC5}"/>
              </a:ext>
            </a:extLst>
          </p:cNvPr>
          <p:cNvSpPr/>
          <p:nvPr/>
        </p:nvSpPr>
        <p:spPr>
          <a:xfrm>
            <a:off x="9010774" y="5530233"/>
            <a:ext cx="2760290" cy="844509"/>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dirty="0"/>
              <a:t>Remote/Internet </a:t>
            </a:r>
            <a:br>
              <a:rPr lang="en-CA" dirty="0"/>
            </a:br>
            <a:r>
              <a:rPr lang="en-CA" dirty="0"/>
              <a:t>Service</a:t>
            </a:r>
          </a:p>
        </p:txBody>
      </p:sp>
      <p:sp>
        <p:nvSpPr>
          <p:cNvPr id="41" name="TextBox 40">
            <a:extLst>
              <a:ext uri="{FF2B5EF4-FFF2-40B4-BE49-F238E27FC236}">
                <a16:creationId xmlns:a16="http://schemas.microsoft.com/office/drawing/2014/main" id="{19021606-B1C6-4DB8-EC65-953803F1EB9A}"/>
              </a:ext>
            </a:extLst>
          </p:cNvPr>
          <p:cNvSpPr txBox="1"/>
          <p:nvPr/>
        </p:nvSpPr>
        <p:spPr>
          <a:xfrm>
            <a:off x="9580442" y="2729608"/>
            <a:ext cx="1620957" cy="369332"/>
          </a:xfrm>
          <a:prstGeom prst="rect">
            <a:avLst/>
          </a:prstGeom>
          <a:noFill/>
        </p:spPr>
        <p:txBody>
          <a:bodyPr wrap="none" rtlCol="0">
            <a:spAutoFit/>
          </a:bodyPr>
          <a:lstStyle/>
          <a:p>
            <a:r>
              <a:rPr lang="en-CA" dirty="0"/>
              <a:t>Data Boundary</a:t>
            </a:r>
          </a:p>
        </p:txBody>
      </p:sp>
      <p:sp>
        <p:nvSpPr>
          <p:cNvPr id="42" name="TextBox 41">
            <a:extLst>
              <a:ext uri="{FF2B5EF4-FFF2-40B4-BE49-F238E27FC236}">
                <a16:creationId xmlns:a16="http://schemas.microsoft.com/office/drawing/2014/main" id="{1FC2BF6A-A03C-1F19-C1D3-75B6677B525E}"/>
              </a:ext>
            </a:extLst>
          </p:cNvPr>
          <p:cNvSpPr txBox="1"/>
          <p:nvPr/>
        </p:nvSpPr>
        <p:spPr>
          <a:xfrm>
            <a:off x="9580441" y="4079622"/>
            <a:ext cx="1620957" cy="369332"/>
          </a:xfrm>
          <a:prstGeom prst="rect">
            <a:avLst/>
          </a:prstGeom>
          <a:noFill/>
        </p:spPr>
        <p:txBody>
          <a:bodyPr wrap="none" rtlCol="0">
            <a:spAutoFit/>
          </a:bodyPr>
          <a:lstStyle/>
          <a:p>
            <a:r>
              <a:rPr lang="en-CA" dirty="0"/>
              <a:t>Data Boundary</a:t>
            </a:r>
          </a:p>
        </p:txBody>
      </p:sp>
      <p:cxnSp>
        <p:nvCxnSpPr>
          <p:cNvPr id="43" name="Connector: Elbow 42">
            <a:extLst>
              <a:ext uri="{FF2B5EF4-FFF2-40B4-BE49-F238E27FC236}">
                <a16:creationId xmlns:a16="http://schemas.microsoft.com/office/drawing/2014/main" id="{3068A081-9F12-0385-1710-21CB3C316B15}"/>
              </a:ext>
            </a:extLst>
          </p:cNvPr>
          <p:cNvCxnSpPr>
            <a:cxnSpLocks/>
            <a:stCxn id="7" idx="3"/>
            <a:endCxn id="40" idx="2"/>
          </p:cNvCxnSpPr>
          <p:nvPr/>
        </p:nvCxnSpPr>
        <p:spPr>
          <a:xfrm flipV="1">
            <a:off x="8287541" y="5952488"/>
            <a:ext cx="731795" cy="1289"/>
          </a:xfrm>
          <a:prstGeom prst="bentConnector3">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1D470239-D4D4-50D6-D8FC-5EA5C15886C6}"/>
              </a:ext>
            </a:extLst>
          </p:cNvPr>
          <p:cNvSpPr txBox="1"/>
          <p:nvPr/>
        </p:nvSpPr>
        <p:spPr>
          <a:xfrm>
            <a:off x="3805941" y="4603111"/>
            <a:ext cx="1545616" cy="369332"/>
          </a:xfrm>
          <a:prstGeom prst="rect">
            <a:avLst/>
          </a:prstGeom>
          <a:solidFill>
            <a:schemeClr val="tx1"/>
          </a:solidFill>
        </p:spPr>
        <p:txBody>
          <a:bodyPr wrap="none" rtlCol="0">
            <a:spAutoFit/>
          </a:bodyPr>
          <a:lstStyle/>
          <a:p>
            <a:r>
              <a:rPr lang="en-CA" b="1" dirty="0">
                <a:solidFill>
                  <a:schemeClr val="bg1"/>
                </a:solidFill>
              </a:rPr>
              <a:t>MCP Protocol</a:t>
            </a:r>
          </a:p>
        </p:txBody>
      </p:sp>
      <p:sp>
        <p:nvSpPr>
          <p:cNvPr id="51" name="TextBox 50">
            <a:extLst>
              <a:ext uri="{FF2B5EF4-FFF2-40B4-BE49-F238E27FC236}">
                <a16:creationId xmlns:a16="http://schemas.microsoft.com/office/drawing/2014/main" id="{BDF07866-C1D1-CC78-1B14-3BB777BF3FBF}"/>
              </a:ext>
            </a:extLst>
          </p:cNvPr>
          <p:cNvSpPr txBox="1"/>
          <p:nvPr/>
        </p:nvSpPr>
        <p:spPr>
          <a:xfrm>
            <a:off x="3805941" y="3327794"/>
            <a:ext cx="1545616" cy="369332"/>
          </a:xfrm>
          <a:prstGeom prst="rect">
            <a:avLst/>
          </a:prstGeom>
          <a:solidFill>
            <a:schemeClr val="tx1"/>
          </a:solidFill>
        </p:spPr>
        <p:txBody>
          <a:bodyPr wrap="none" rtlCol="0">
            <a:spAutoFit/>
          </a:bodyPr>
          <a:lstStyle/>
          <a:p>
            <a:r>
              <a:rPr lang="en-CA" b="1" dirty="0">
                <a:solidFill>
                  <a:schemeClr val="bg1"/>
                </a:solidFill>
              </a:rPr>
              <a:t>MCP Protocol</a:t>
            </a:r>
          </a:p>
        </p:txBody>
      </p:sp>
      <p:sp>
        <p:nvSpPr>
          <p:cNvPr id="52" name="TextBox 51">
            <a:extLst>
              <a:ext uri="{FF2B5EF4-FFF2-40B4-BE49-F238E27FC236}">
                <a16:creationId xmlns:a16="http://schemas.microsoft.com/office/drawing/2014/main" id="{D395B696-A029-B9A6-B8BA-1A92B7744D94}"/>
              </a:ext>
            </a:extLst>
          </p:cNvPr>
          <p:cNvSpPr txBox="1"/>
          <p:nvPr/>
        </p:nvSpPr>
        <p:spPr>
          <a:xfrm>
            <a:off x="3805941" y="5776745"/>
            <a:ext cx="1545616" cy="369332"/>
          </a:xfrm>
          <a:prstGeom prst="rect">
            <a:avLst/>
          </a:prstGeom>
          <a:solidFill>
            <a:schemeClr val="tx1"/>
          </a:solidFill>
        </p:spPr>
        <p:txBody>
          <a:bodyPr wrap="none" rtlCol="0">
            <a:spAutoFit/>
          </a:bodyPr>
          <a:lstStyle/>
          <a:p>
            <a:r>
              <a:rPr lang="en-CA" b="1" dirty="0">
                <a:solidFill>
                  <a:schemeClr val="bg1"/>
                </a:solidFill>
              </a:rPr>
              <a:t>MCP Protocol</a:t>
            </a:r>
          </a:p>
        </p:txBody>
      </p:sp>
    </p:spTree>
    <p:extLst>
      <p:ext uri="{BB962C8B-B14F-4D97-AF65-F5344CB8AC3E}">
        <p14:creationId xmlns:p14="http://schemas.microsoft.com/office/powerpoint/2010/main" val="1794442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52C4C-2282-D01F-3E26-F0096B84B12E}"/>
              </a:ext>
            </a:extLst>
          </p:cNvPr>
          <p:cNvSpPr>
            <a:spLocks noGrp="1"/>
          </p:cNvSpPr>
          <p:nvPr>
            <p:ph type="title"/>
          </p:nvPr>
        </p:nvSpPr>
        <p:spPr>
          <a:xfrm>
            <a:off x="681883" y="262576"/>
            <a:ext cx="10515600" cy="1325563"/>
          </a:xfrm>
        </p:spPr>
        <p:txBody>
          <a:bodyPr/>
          <a:lstStyle/>
          <a:p>
            <a:r>
              <a:rPr lang="en-CA" dirty="0"/>
              <a:t>MCP Key Elements</a:t>
            </a:r>
          </a:p>
        </p:txBody>
      </p:sp>
      <p:sp>
        <p:nvSpPr>
          <p:cNvPr id="3" name="Content Placeholder 2">
            <a:extLst>
              <a:ext uri="{FF2B5EF4-FFF2-40B4-BE49-F238E27FC236}">
                <a16:creationId xmlns:a16="http://schemas.microsoft.com/office/drawing/2014/main" id="{946342F7-882F-D470-8175-DFB5866F015F}"/>
              </a:ext>
            </a:extLst>
          </p:cNvPr>
          <p:cNvSpPr>
            <a:spLocks noGrp="1"/>
          </p:cNvSpPr>
          <p:nvPr>
            <p:ph idx="1"/>
          </p:nvPr>
        </p:nvSpPr>
        <p:spPr>
          <a:xfrm>
            <a:off x="525566" y="1619428"/>
            <a:ext cx="10828234" cy="4557535"/>
          </a:xfrm>
        </p:spPr>
        <p:txBody>
          <a:bodyPr>
            <a:normAutofit fontScale="85000" lnSpcReduction="20000"/>
          </a:bodyPr>
          <a:lstStyle/>
          <a:p>
            <a:r>
              <a:rPr lang="en-US" b="1" dirty="0"/>
              <a:t>MCP Hosts</a:t>
            </a:r>
            <a:r>
              <a:rPr lang="en-US" dirty="0"/>
              <a:t>: </a:t>
            </a:r>
          </a:p>
          <a:p>
            <a:pPr lvl="1"/>
            <a:r>
              <a:rPr lang="en-US" dirty="0"/>
              <a:t>Programs like Claude Desktop, IDEs, or AI tools that want to access data through MCP</a:t>
            </a:r>
          </a:p>
          <a:p>
            <a:r>
              <a:rPr lang="en-US" b="1" dirty="0"/>
              <a:t>MCP Clients</a:t>
            </a:r>
            <a:r>
              <a:rPr lang="en-US" dirty="0"/>
              <a:t>: </a:t>
            </a:r>
          </a:p>
          <a:p>
            <a:pPr lvl="1"/>
            <a:r>
              <a:rPr lang="en-US" dirty="0"/>
              <a:t>Protocol clients that maintain 1:1 connections with servers</a:t>
            </a:r>
          </a:p>
          <a:p>
            <a:r>
              <a:rPr lang="en-US" b="1" dirty="0"/>
              <a:t>MCP Servers</a:t>
            </a:r>
            <a:r>
              <a:rPr lang="en-US" dirty="0"/>
              <a:t>: </a:t>
            </a:r>
          </a:p>
          <a:p>
            <a:pPr lvl="1"/>
            <a:r>
              <a:rPr lang="en-US" dirty="0"/>
              <a:t>Lightweight programs that each expose specific capabilities through the standardized Model Context Protocol</a:t>
            </a:r>
          </a:p>
          <a:p>
            <a:r>
              <a:rPr lang="en-US" b="1" dirty="0"/>
              <a:t>Local Data Sources</a:t>
            </a:r>
            <a:r>
              <a:rPr lang="en-US" dirty="0"/>
              <a:t>: </a:t>
            </a:r>
          </a:p>
          <a:p>
            <a:pPr lvl="1"/>
            <a:r>
              <a:rPr lang="en-US" dirty="0"/>
              <a:t>Your computer’s files, databases, and services that MCP servers can securely access</a:t>
            </a:r>
          </a:p>
          <a:p>
            <a:r>
              <a:rPr lang="en-US" b="1" dirty="0"/>
              <a:t>Remote Services</a:t>
            </a:r>
            <a:r>
              <a:rPr lang="en-US" dirty="0"/>
              <a:t>: </a:t>
            </a:r>
          </a:p>
          <a:p>
            <a:pPr lvl="1"/>
            <a:r>
              <a:rPr lang="en-US" dirty="0"/>
              <a:t>External systems available over the internet (e.g., through APIs) that MCP servers can connect to</a:t>
            </a:r>
          </a:p>
          <a:p>
            <a:r>
              <a:rPr lang="en-US" b="1" dirty="0"/>
              <a:t>Prompts, Tools and Resources</a:t>
            </a:r>
          </a:p>
          <a:p>
            <a:pPr lvl="1"/>
            <a:r>
              <a:rPr lang="en-US" dirty="0"/>
              <a:t>These are the Main </a:t>
            </a:r>
            <a:r>
              <a:rPr lang="en-US" dirty="0" err="1"/>
              <a:t>FeatureSets</a:t>
            </a:r>
            <a:r>
              <a:rPr lang="en-US" dirty="0"/>
              <a:t> that a MCP Server provides Types for handling within MCP</a:t>
            </a:r>
          </a:p>
        </p:txBody>
      </p:sp>
    </p:spTree>
    <p:extLst>
      <p:ext uri="{BB962C8B-B14F-4D97-AF65-F5344CB8AC3E}">
        <p14:creationId xmlns:p14="http://schemas.microsoft.com/office/powerpoint/2010/main" val="23442646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7B914F-E80E-2596-0DA8-2BAAB5325642}"/>
              </a:ext>
            </a:extLst>
          </p:cNvPr>
          <p:cNvSpPr>
            <a:spLocks noGrp="1"/>
          </p:cNvSpPr>
          <p:nvPr>
            <p:ph type="title"/>
          </p:nvPr>
        </p:nvSpPr>
        <p:spPr>
          <a:xfrm>
            <a:off x="471556" y="325368"/>
            <a:ext cx="10515600" cy="880579"/>
          </a:xfrm>
        </p:spPr>
        <p:txBody>
          <a:bodyPr/>
          <a:lstStyle/>
          <a:p>
            <a:r>
              <a:rPr lang="en-CA" dirty="0"/>
              <a:t>Lets Build it  - with GO!</a:t>
            </a:r>
          </a:p>
        </p:txBody>
      </p:sp>
      <p:sp>
        <p:nvSpPr>
          <p:cNvPr id="3" name="Content Placeholder 2">
            <a:extLst>
              <a:ext uri="{FF2B5EF4-FFF2-40B4-BE49-F238E27FC236}">
                <a16:creationId xmlns:a16="http://schemas.microsoft.com/office/drawing/2014/main" id="{F3A58BB6-955E-7751-8579-6035BC81EFC6}"/>
              </a:ext>
            </a:extLst>
          </p:cNvPr>
          <p:cNvSpPr>
            <a:spLocks noGrp="1"/>
          </p:cNvSpPr>
          <p:nvPr>
            <p:ph idx="1"/>
          </p:nvPr>
        </p:nvSpPr>
        <p:spPr>
          <a:xfrm>
            <a:off x="432904" y="1205947"/>
            <a:ext cx="10783957" cy="4351338"/>
          </a:xfrm>
        </p:spPr>
        <p:txBody>
          <a:bodyPr>
            <a:normAutofit fontScale="92500" lnSpcReduction="20000"/>
          </a:bodyPr>
          <a:lstStyle/>
          <a:p>
            <a:pPr marL="0" indent="0">
              <a:buNone/>
            </a:pPr>
            <a:r>
              <a:rPr lang="en-CA" dirty="0"/>
              <a:t>So, we will build out a simple MCP Client and MCP server implementing the MCP protocol using the experimental Golang library that Google and Anthropic are developing.</a:t>
            </a:r>
          </a:p>
          <a:p>
            <a:pPr marL="0" indent="0">
              <a:buNone/>
            </a:pPr>
            <a:br>
              <a:rPr lang="en-CA" dirty="0"/>
            </a:br>
            <a:r>
              <a:rPr lang="en-CA" dirty="0"/>
              <a:t>We will wrap it in a container and then a K8s Manifest  for our Deployment  Envelope overall.</a:t>
            </a:r>
          </a:p>
          <a:p>
            <a:pPr marL="0" indent="0">
              <a:buNone/>
            </a:pPr>
            <a:br>
              <a:rPr lang="en-CA" b="1" dirty="0"/>
            </a:br>
            <a:r>
              <a:rPr lang="en-CA" b="1" dirty="0"/>
              <a:t>Things we want to Achieve in this layout</a:t>
            </a:r>
          </a:p>
          <a:p>
            <a:r>
              <a:rPr lang="en-CA" dirty="0"/>
              <a:t>Test drive the MCP G0-SDK that is in development and learn the MCP protocol in the process</a:t>
            </a:r>
          </a:p>
          <a:p>
            <a:r>
              <a:rPr lang="en-CA" dirty="0"/>
              <a:t>Build a simple GO Client/Server boilerplate that we can examine some of the MCP Roadmap items with later (Discovery via MCP Registry, Agent Graphs and Interactive Workflows)</a:t>
            </a:r>
          </a:p>
          <a:p>
            <a:endParaRPr lang="en-CA" dirty="0"/>
          </a:p>
        </p:txBody>
      </p:sp>
    </p:spTree>
    <p:extLst>
      <p:ext uri="{BB962C8B-B14F-4D97-AF65-F5344CB8AC3E}">
        <p14:creationId xmlns:p14="http://schemas.microsoft.com/office/powerpoint/2010/main" val="1281408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2A651-F75C-AAA1-1767-83A26129AA69}"/>
              </a:ext>
            </a:extLst>
          </p:cNvPr>
          <p:cNvSpPr>
            <a:spLocks noGrp="1"/>
          </p:cNvSpPr>
          <p:nvPr>
            <p:ph type="title"/>
          </p:nvPr>
        </p:nvSpPr>
        <p:spPr/>
        <p:txBody>
          <a:bodyPr/>
          <a:lstStyle/>
          <a:p>
            <a:r>
              <a:rPr lang="en-CA" dirty="0"/>
              <a:t>Tour Development Setup</a:t>
            </a:r>
          </a:p>
        </p:txBody>
      </p:sp>
      <p:sp>
        <p:nvSpPr>
          <p:cNvPr id="11" name="TextBox 10">
            <a:extLst>
              <a:ext uri="{FF2B5EF4-FFF2-40B4-BE49-F238E27FC236}">
                <a16:creationId xmlns:a16="http://schemas.microsoft.com/office/drawing/2014/main" id="{4F750411-D477-A017-647C-0870B499D018}"/>
              </a:ext>
            </a:extLst>
          </p:cNvPr>
          <p:cNvSpPr txBox="1"/>
          <p:nvPr/>
        </p:nvSpPr>
        <p:spPr>
          <a:xfrm>
            <a:off x="1072716" y="1690688"/>
            <a:ext cx="10281084" cy="2585323"/>
          </a:xfrm>
          <a:prstGeom prst="rect">
            <a:avLst/>
          </a:prstGeom>
          <a:noFill/>
        </p:spPr>
        <p:txBody>
          <a:bodyPr wrap="none" rtlCol="0">
            <a:spAutoFit/>
          </a:bodyPr>
          <a:lstStyle/>
          <a:p>
            <a:r>
              <a:rPr lang="en-CA" dirty="0"/>
              <a:t>The Code can be found here:     </a:t>
            </a:r>
            <a:r>
              <a:rPr lang="en-CA" dirty="0">
                <a:hlinkClick r:id="rId2"/>
              </a:rPr>
              <a:t>https://github.com/lmcdasm/mcp-tour</a:t>
            </a:r>
            <a:r>
              <a:rPr lang="en-CA" dirty="0"/>
              <a:t> </a:t>
            </a:r>
          </a:p>
          <a:p>
            <a:endParaRPr lang="en-CA" dirty="0"/>
          </a:p>
          <a:p>
            <a:r>
              <a:rPr lang="en-CA" b="1" dirty="0"/>
              <a:t>System Requirements:</a:t>
            </a:r>
          </a:p>
          <a:p>
            <a:r>
              <a:rPr lang="en-CA" dirty="0"/>
              <a:t>	- I did this with a VM Running Ubuntu with a Decent amount of CPU, RAM, Docker and internet Access</a:t>
            </a:r>
          </a:p>
          <a:p>
            <a:r>
              <a:rPr lang="en-CA" dirty="0"/>
              <a:t>	- you should install </a:t>
            </a:r>
            <a:r>
              <a:rPr lang="en-CA" dirty="0" err="1"/>
              <a:t>golang</a:t>
            </a:r>
            <a:r>
              <a:rPr lang="en-CA" dirty="0"/>
              <a:t> (either with snap, apt-get or from source) – </a:t>
            </a:r>
            <a:r>
              <a:rPr lang="en-CA" dirty="0">
                <a:hlinkClick r:id="rId3"/>
              </a:rPr>
              <a:t>https://golang.org</a:t>
            </a:r>
            <a:r>
              <a:rPr lang="en-CA" dirty="0"/>
              <a:t> </a:t>
            </a:r>
          </a:p>
          <a:p>
            <a:endParaRPr lang="en-CA" dirty="0"/>
          </a:p>
          <a:p>
            <a:r>
              <a:rPr lang="en-CA" b="1" dirty="0"/>
              <a:t>Basic Project Layout:</a:t>
            </a:r>
          </a:p>
          <a:p>
            <a:r>
              <a:rPr lang="en-CA" b="1" dirty="0"/>
              <a:t>	- </a:t>
            </a:r>
            <a:r>
              <a:rPr lang="en-CA" dirty="0"/>
              <a:t>In general, you will play in either </a:t>
            </a:r>
            <a:r>
              <a:rPr lang="en-CA" dirty="0" err="1"/>
              <a:t>client_app</a:t>
            </a:r>
            <a:r>
              <a:rPr lang="en-CA" dirty="0"/>
              <a:t> or </a:t>
            </a:r>
            <a:r>
              <a:rPr lang="en-CA" dirty="0" err="1"/>
              <a:t>server_app</a:t>
            </a:r>
            <a:r>
              <a:rPr lang="en-CA" dirty="0"/>
              <a:t> directories.</a:t>
            </a:r>
          </a:p>
          <a:p>
            <a:r>
              <a:rPr lang="en-CA" b="1" dirty="0"/>
              <a:t>	- </a:t>
            </a:r>
            <a:r>
              <a:rPr lang="en-CA" dirty="0"/>
              <a:t>The Client and Server both run as independent go-projects under the </a:t>
            </a:r>
            <a:r>
              <a:rPr lang="en-CA" dirty="0" err="1"/>
              <a:t>mcp</a:t>
            </a:r>
            <a:r>
              <a:rPr lang="en-CA" dirty="0"/>
              <a:t>-tour git repo.</a:t>
            </a:r>
            <a:endParaRPr lang="en-CA" b="1" dirty="0"/>
          </a:p>
        </p:txBody>
      </p:sp>
      <p:pic>
        <p:nvPicPr>
          <p:cNvPr id="13" name="Picture 12">
            <a:extLst>
              <a:ext uri="{FF2B5EF4-FFF2-40B4-BE49-F238E27FC236}">
                <a16:creationId xmlns:a16="http://schemas.microsoft.com/office/drawing/2014/main" id="{09064538-1431-366E-00E6-D959A6CCCEE6}"/>
              </a:ext>
            </a:extLst>
          </p:cNvPr>
          <p:cNvPicPr>
            <a:picLocks noChangeAspect="1"/>
          </p:cNvPicPr>
          <p:nvPr/>
        </p:nvPicPr>
        <p:blipFill>
          <a:blip r:embed="rId4"/>
          <a:stretch>
            <a:fillRect/>
          </a:stretch>
        </p:blipFill>
        <p:spPr>
          <a:xfrm>
            <a:off x="1323178" y="4906198"/>
            <a:ext cx="3504233" cy="831781"/>
          </a:xfrm>
          <a:prstGeom prst="rect">
            <a:avLst/>
          </a:prstGeom>
        </p:spPr>
      </p:pic>
      <p:sp>
        <p:nvSpPr>
          <p:cNvPr id="14" name="TextBox 13">
            <a:extLst>
              <a:ext uri="{FF2B5EF4-FFF2-40B4-BE49-F238E27FC236}">
                <a16:creationId xmlns:a16="http://schemas.microsoft.com/office/drawing/2014/main" id="{CD5A9BEF-182F-5D18-6E7A-259A57211DC8}"/>
              </a:ext>
            </a:extLst>
          </p:cNvPr>
          <p:cNvSpPr txBox="1"/>
          <p:nvPr/>
        </p:nvSpPr>
        <p:spPr>
          <a:xfrm>
            <a:off x="5370359" y="4814649"/>
            <a:ext cx="5905271" cy="923330"/>
          </a:xfrm>
          <a:prstGeom prst="rect">
            <a:avLst/>
          </a:prstGeom>
          <a:noFill/>
        </p:spPr>
        <p:txBody>
          <a:bodyPr wrap="none" rtlCol="0">
            <a:spAutoFit/>
          </a:bodyPr>
          <a:lstStyle/>
          <a:p>
            <a:r>
              <a:rPr lang="en-CA" dirty="0" err="1"/>
              <a:t>client_app</a:t>
            </a:r>
            <a:r>
              <a:rPr lang="en-CA" dirty="0"/>
              <a:t> – A working MCP-GO Client Boilerplate</a:t>
            </a:r>
          </a:p>
          <a:p>
            <a:r>
              <a:rPr lang="en-CA" dirty="0" err="1"/>
              <a:t>server_app</a:t>
            </a:r>
            <a:r>
              <a:rPr lang="en-CA" dirty="0"/>
              <a:t> – A working MCP-GO Server Boilerplate</a:t>
            </a:r>
          </a:p>
          <a:p>
            <a:r>
              <a:rPr lang="en-CA" dirty="0" err="1"/>
              <a:t>mcp_src</a:t>
            </a:r>
            <a:r>
              <a:rPr lang="en-CA" dirty="0"/>
              <a:t> – A copy of </a:t>
            </a:r>
            <a:r>
              <a:rPr lang="en-CA" dirty="0">
                <a:hlinkClick r:id="rId5"/>
              </a:rPr>
              <a:t>https://googlesource/tools/internal/mcp</a:t>
            </a:r>
            <a:r>
              <a:rPr lang="en-CA" dirty="0"/>
              <a:t> </a:t>
            </a:r>
          </a:p>
        </p:txBody>
      </p:sp>
    </p:spTree>
    <p:extLst>
      <p:ext uri="{BB962C8B-B14F-4D97-AF65-F5344CB8AC3E}">
        <p14:creationId xmlns:p14="http://schemas.microsoft.com/office/powerpoint/2010/main" val="3287366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55505-8FFE-2324-207A-9E9050766474}"/>
              </a:ext>
            </a:extLst>
          </p:cNvPr>
          <p:cNvSpPr>
            <a:spLocks noGrp="1"/>
          </p:cNvSpPr>
          <p:nvPr>
            <p:ph type="title"/>
          </p:nvPr>
        </p:nvSpPr>
        <p:spPr>
          <a:xfrm>
            <a:off x="838200" y="365126"/>
            <a:ext cx="10515600" cy="902038"/>
          </a:xfrm>
        </p:spPr>
        <p:txBody>
          <a:bodyPr/>
          <a:lstStyle/>
          <a:p>
            <a:r>
              <a:rPr lang="en-CA" dirty="0"/>
              <a:t>Simple Client/Server Demo (TL;DR)</a:t>
            </a:r>
          </a:p>
        </p:txBody>
      </p:sp>
      <p:sp>
        <p:nvSpPr>
          <p:cNvPr id="3" name="Content Placeholder 2">
            <a:extLst>
              <a:ext uri="{FF2B5EF4-FFF2-40B4-BE49-F238E27FC236}">
                <a16:creationId xmlns:a16="http://schemas.microsoft.com/office/drawing/2014/main" id="{AD3B918C-0B40-51F5-9F5E-FB130720471B}"/>
              </a:ext>
            </a:extLst>
          </p:cNvPr>
          <p:cNvSpPr>
            <a:spLocks noGrp="1"/>
          </p:cNvSpPr>
          <p:nvPr>
            <p:ph idx="1"/>
          </p:nvPr>
        </p:nvSpPr>
        <p:spPr>
          <a:xfrm>
            <a:off x="692902" y="1365234"/>
            <a:ext cx="10934298" cy="1201270"/>
          </a:xfrm>
        </p:spPr>
        <p:txBody>
          <a:bodyPr>
            <a:normAutofit fontScale="62500" lnSpcReduction="20000"/>
          </a:bodyPr>
          <a:lstStyle/>
          <a:p>
            <a:r>
              <a:rPr lang="en-CA" dirty="0"/>
              <a:t>To get running quickly, you can do the following steps to run the STDIO transport between a Client and  Server</a:t>
            </a:r>
          </a:p>
          <a:p>
            <a:pPr marL="0" indent="0">
              <a:buNone/>
            </a:pPr>
            <a:endParaRPr lang="en-CA" dirty="0"/>
          </a:p>
          <a:p>
            <a:pPr marL="0" indent="0">
              <a:buNone/>
            </a:pPr>
            <a:r>
              <a:rPr lang="en-CA" b="1" dirty="0"/>
              <a:t>Step 1 – </a:t>
            </a:r>
            <a:r>
              <a:rPr lang="en-CA" dirty="0"/>
              <a:t>Clone the REPO </a:t>
            </a:r>
            <a:r>
              <a:rPr lang="en-CA" b="1" dirty="0"/>
              <a:t>Step 4 – </a:t>
            </a:r>
            <a:r>
              <a:rPr lang="en-CA" dirty="0"/>
              <a:t>Run “./</a:t>
            </a:r>
            <a:r>
              <a:rPr lang="en-CA" dirty="0" err="1"/>
              <a:t>mcp</a:t>
            </a:r>
            <a:r>
              <a:rPr lang="en-CA" dirty="0"/>
              <a:t>-go-client” from the directory its built and see the result</a:t>
            </a:r>
            <a:endParaRPr lang="en-CA" b="1" dirty="0"/>
          </a:p>
        </p:txBody>
      </p:sp>
      <p:pic>
        <p:nvPicPr>
          <p:cNvPr id="7" name="Picture 6">
            <a:extLst>
              <a:ext uri="{FF2B5EF4-FFF2-40B4-BE49-F238E27FC236}">
                <a16:creationId xmlns:a16="http://schemas.microsoft.com/office/drawing/2014/main" id="{7A0B5563-45A2-D0D3-6233-66B3FD500EC1}"/>
              </a:ext>
            </a:extLst>
          </p:cNvPr>
          <p:cNvPicPr>
            <a:picLocks noChangeAspect="1"/>
          </p:cNvPicPr>
          <p:nvPr/>
        </p:nvPicPr>
        <p:blipFill>
          <a:blip r:embed="rId2"/>
          <a:stretch>
            <a:fillRect/>
          </a:stretch>
        </p:blipFill>
        <p:spPr>
          <a:xfrm>
            <a:off x="2329635" y="2865432"/>
            <a:ext cx="8190920" cy="969798"/>
          </a:xfrm>
          <a:prstGeom prst="rect">
            <a:avLst/>
          </a:prstGeom>
        </p:spPr>
      </p:pic>
      <p:sp>
        <p:nvSpPr>
          <p:cNvPr id="8" name="Content Placeholder 2">
            <a:extLst>
              <a:ext uri="{FF2B5EF4-FFF2-40B4-BE49-F238E27FC236}">
                <a16:creationId xmlns:a16="http://schemas.microsoft.com/office/drawing/2014/main" id="{A2CCB1F9-56A6-BEC2-15DE-B66807F3917E}"/>
              </a:ext>
            </a:extLst>
          </p:cNvPr>
          <p:cNvSpPr txBox="1">
            <a:spLocks/>
          </p:cNvSpPr>
          <p:nvPr/>
        </p:nvSpPr>
        <p:spPr>
          <a:xfrm>
            <a:off x="692902" y="2424562"/>
            <a:ext cx="10712802" cy="50784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b="1" dirty="0"/>
              <a:t>Step 2 – </a:t>
            </a:r>
            <a:r>
              <a:rPr lang="en-CA" dirty="0"/>
              <a:t>Change to the </a:t>
            </a:r>
            <a:r>
              <a:rPr lang="en-CA" dirty="0" err="1"/>
              <a:t>server_app</a:t>
            </a:r>
            <a:r>
              <a:rPr lang="en-CA" dirty="0"/>
              <a:t>/</a:t>
            </a:r>
            <a:r>
              <a:rPr lang="en-CA" dirty="0" err="1"/>
              <a:t>stdio_example</a:t>
            </a:r>
            <a:r>
              <a:rPr lang="en-CA" dirty="0"/>
              <a:t> directory and build (go build). This will create “</a:t>
            </a:r>
            <a:r>
              <a:rPr lang="en-CA" dirty="0" err="1"/>
              <a:t>mcp</a:t>
            </a:r>
            <a:r>
              <a:rPr lang="en-CA" dirty="0"/>
              <a:t>-go-server” binary</a:t>
            </a:r>
          </a:p>
        </p:txBody>
      </p:sp>
      <p:sp>
        <p:nvSpPr>
          <p:cNvPr id="9" name="Content Placeholder 2">
            <a:extLst>
              <a:ext uri="{FF2B5EF4-FFF2-40B4-BE49-F238E27FC236}">
                <a16:creationId xmlns:a16="http://schemas.microsoft.com/office/drawing/2014/main" id="{75F3709C-B518-6E21-A073-1AD957762416}"/>
              </a:ext>
            </a:extLst>
          </p:cNvPr>
          <p:cNvSpPr txBox="1">
            <a:spLocks/>
          </p:cNvSpPr>
          <p:nvPr/>
        </p:nvSpPr>
        <p:spPr>
          <a:xfrm>
            <a:off x="692902" y="3991739"/>
            <a:ext cx="10934298" cy="50078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b="1" dirty="0"/>
              <a:t>Step 3 – </a:t>
            </a:r>
            <a:r>
              <a:rPr lang="en-CA" dirty="0"/>
              <a:t>Change to the </a:t>
            </a:r>
            <a:r>
              <a:rPr lang="en-CA" dirty="0" err="1"/>
              <a:t>client_app</a:t>
            </a:r>
            <a:r>
              <a:rPr lang="en-CA" dirty="0"/>
              <a:t>/</a:t>
            </a:r>
            <a:r>
              <a:rPr lang="en-CA" dirty="0" err="1"/>
              <a:t>stdio_example</a:t>
            </a:r>
            <a:r>
              <a:rPr lang="en-CA" dirty="0"/>
              <a:t> directory and build (go build). This will create the “</a:t>
            </a:r>
            <a:r>
              <a:rPr lang="en-CA" dirty="0" err="1"/>
              <a:t>mcp</a:t>
            </a:r>
            <a:r>
              <a:rPr lang="en-CA" dirty="0"/>
              <a:t>-go-client” binary</a:t>
            </a:r>
          </a:p>
        </p:txBody>
      </p:sp>
      <p:sp>
        <p:nvSpPr>
          <p:cNvPr id="13" name="Content Placeholder 2">
            <a:extLst>
              <a:ext uri="{FF2B5EF4-FFF2-40B4-BE49-F238E27FC236}">
                <a16:creationId xmlns:a16="http://schemas.microsoft.com/office/drawing/2014/main" id="{1270F272-94DF-9210-77C0-5779977F0CED}"/>
              </a:ext>
            </a:extLst>
          </p:cNvPr>
          <p:cNvSpPr txBox="1">
            <a:spLocks/>
          </p:cNvSpPr>
          <p:nvPr/>
        </p:nvSpPr>
        <p:spPr>
          <a:xfrm>
            <a:off x="692902" y="5377996"/>
            <a:ext cx="10934298" cy="322374"/>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gradFill>
                  <a:gsLst>
                    <a:gs pos="34000">
                      <a:schemeClr val="tx1">
                        <a:lumMod val="93000"/>
                      </a:schemeClr>
                    </a:gs>
                    <a:gs pos="0">
                      <a:schemeClr val="bg1">
                        <a:lumMod val="25000"/>
                        <a:lumOff val="75000"/>
                      </a:schemeClr>
                    </a:gs>
                    <a:gs pos="100000">
                      <a:schemeClr val="tx2">
                        <a:lumMod val="0"/>
                        <a:lumOff val="100000"/>
                      </a:schemeClr>
                    </a:gs>
                  </a:gsLst>
                  <a:lin ang="4800000" scaled="0"/>
                </a:gra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CA" b="1" dirty="0"/>
              <a:t>Step 4 – </a:t>
            </a:r>
            <a:r>
              <a:rPr lang="en-CA" dirty="0"/>
              <a:t>Run “./</a:t>
            </a:r>
            <a:r>
              <a:rPr lang="en-CA" dirty="0" err="1"/>
              <a:t>mcp</a:t>
            </a:r>
            <a:r>
              <a:rPr lang="en-CA" dirty="0"/>
              <a:t>-go-client” from the directory its built and see the result</a:t>
            </a:r>
            <a:endParaRPr lang="en-CA" b="1" dirty="0"/>
          </a:p>
        </p:txBody>
      </p:sp>
      <p:pic>
        <p:nvPicPr>
          <p:cNvPr id="16" name="Picture 15">
            <a:extLst>
              <a:ext uri="{FF2B5EF4-FFF2-40B4-BE49-F238E27FC236}">
                <a16:creationId xmlns:a16="http://schemas.microsoft.com/office/drawing/2014/main" id="{04CED8D2-7D98-56F0-995D-DB592778ABE4}"/>
              </a:ext>
            </a:extLst>
          </p:cNvPr>
          <p:cNvPicPr>
            <a:picLocks noChangeAspect="1"/>
          </p:cNvPicPr>
          <p:nvPr/>
        </p:nvPicPr>
        <p:blipFill>
          <a:blip r:embed="rId3"/>
          <a:stretch>
            <a:fillRect/>
          </a:stretch>
        </p:blipFill>
        <p:spPr>
          <a:xfrm>
            <a:off x="2319759" y="4401135"/>
            <a:ext cx="9179339" cy="761829"/>
          </a:xfrm>
          <a:prstGeom prst="rect">
            <a:avLst/>
          </a:prstGeom>
        </p:spPr>
      </p:pic>
      <p:pic>
        <p:nvPicPr>
          <p:cNvPr id="18" name="Picture 17">
            <a:extLst>
              <a:ext uri="{FF2B5EF4-FFF2-40B4-BE49-F238E27FC236}">
                <a16:creationId xmlns:a16="http://schemas.microsoft.com/office/drawing/2014/main" id="{0963F824-1A03-AB5F-E2DB-FE57D9B52AF7}"/>
              </a:ext>
            </a:extLst>
          </p:cNvPr>
          <p:cNvPicPr>
            <a:picLocks noChangeAspect="1"/>
          </p:cNvPicPr>
          <p:nvPr/>
        </p:nvPicPr>
        <p:blipFill>
          <a:blip r:embed="rId4"/>
          <a:stretch>
            <a:fillRect/>
          </a:stretch>
        </p:blipFill>
        <p:spPr>
          <a:xfrm>
            <a:off x="2329635" y="5866440"/>
            <a:ext cx="7764104" cy="486189"/>
          </a:xfrm>
          <a:prstGeom prst="rect">
            <a:avLst/>
          </a:prstGeom>
        </p:spPr>
      </p:pic>
    </p:spTree>
    <p:extLst>
      <p:ext uri="{BB962C8B-B14F-4D97-AF65-F5344CB8AC3E}">
        <p14:creationId xmlns:p14="http://schemas.microsoft.com/office/powerpoint/2010/main" val="1672195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8F3C1-C1AD-723B-D619-5F05D570AE7E}"/>
              </a:ext>
            </a:extLst>
          </p:cNvPr>
          <p:cNvSpPr>
            <a:spLocks noGrp="1"/>
          </p:cNvSpPr>
          <p:nvPr>
            <p:ph type="title"/>
          </p:nvPr>
        </p:nvSpPr>
        <p:spPr>
          <a:xfrm>
            <a:off x="471556" y="343039"/>
            <a:ext cx="10515600" cy="633204"/>
          </a:xfrm>
        </p:spPr>
        <p:txBody>
          <a:bodyPr>
            <a:normAutofit fontScale="90000"/>
          </a:bodyPr>
          <a:lstStyle/>
          <a:p>
            <a:r>
              <a:rPr lang="en-CA" dirty="0"/>
              <a:t>MCP </a:t>
            </a:r>
            <a:r>
              <a:rPr lang="en-CA" dirty="0" err="1"/>
              <a:t>GoSDK</a:t>
            </a:r>
            <a:r>
              <a:rPr lang="en-CA" dirty="0"/>
              <a:t> Resources</a:t>
            </a:r>
          </a:p>
        </p:txBody>
      </p:sp>
      <p:sp>
        <p:nvSpPr>
          <p:cNvPr id="3" name="Content Placeholder 2">
            <a:extLst>
              <a:ext uri="{FF2B5EF4-FFF2-40B4-BE49-F238E27FC236}">
                <a16:creationId xmlns:a16="http://schemas.microsoft.com/office/drawing/2014/main" id="{AF6F526A-4B93-DBB7-9A19-64852BAFF18C}"/>
              </a:ext>
            </a:extLst>
          </p:cNvPr>
          <p:cNvSpPr>
            <a:spLocks noGrp="1"/>
          </p:cNvSpPr>
          <p:nvPr>
            <p:ph idx="1"/>
          </p:nvPr>
        </p:nvSpPr>
        <p:spPr>
          <a:xfrm>
            <a:off x="471556" y="1210365"/>
            <a:ext cx="11300792" cy="5221357"/>
          </a:xfrm>
        </p:spPr>
        <p:txBody>
          <a:bodyPr>
            <a:normAutofit fontScale="62500" lnSpcReduction="20000"/>
          </a:bodyPr>
          <a:lstStyle/>
          <a:p>
            <a:pPr marL="0" indent="0">
              <a:buNone/>
            </a:pPr>
            <a:r>
              <a:rPr lang="en-CA" dirty="0"/>
              <a:t>The SDK is currently under development by Google and Anthropic - </a:t>
            </a:r>
            <a:r>
              <a:rPr lang="en-CA" b="1" dirty="0"/>
              <a:t>all credits to both teams</a:t>
            </a:r>
            <a:r>
              <a:rPr lang="en-CA" dirty="0"/>
              <a:t>! and not released yet (</a:t>
            </a:r>
            <a:r>
              <a:rPr lang="en-CA" i="1" dirty="0"/>
              <a:t>go get wont work!)</a:t>
            </a:r>
            <a:endParaRPr lang="en-CA" dirty="0"/>
          </a:p>
          <a:p>
            <a:pPr marL="0" indent="0">
              <a:buNone/>
            </a:pPr>
            <a:br>
              <a:rPr lang="en-CA" dirty="0"/>
            </a:br>
            <a:r>
              <a:rPr lang="en-CA" b="1" u="sng" dirty="0"/>
              <a:t>Active Discussion Link:</a:t>
            </a:r>
          </a:p>
          <a:p>
            <a:pPr marL="0" indent="0">
              <a:buNone/>
            </a:pPr>
            <a:r>
              <a:rPr lang="en-CA" dirty="0">
                <a:hlinkClick r:id="rId2"/>
              </a:rPr>
              <a:t>https://github.com/orgs/modelcontextprotocol/discussions/364</a:t>
            </a:r>
            <a:r>
              <a:rPr lang="en-CA" dirty="0"/>
              <a:t> </a:t>
            </a:r>
          </a:p>
          <a:p>
            <a:pPr marL="0" indent="0">
              <a:buNone/>
            </a:pPr>
            <a:endParaRPr lang="en-CA" b="1" u="sng" dirty="0"/>
          </a:p>
          <a:p>
            <a:pPr marL="0" indent="0">
              <a:buNone/>
            </a:pPr>
            <a:r>
              <a:rPr lang="en-CA" b="1" u="sng" dirty="0"/>
              <a:t>GO SDK internal development Link:</a:t>
            </a:r>
          </a:p>
          <a:p>
            <a:pPr marL="0" indent="0">
              <a:buNone/>
            </a:pPr>
            <a:r>
              <a:rPr lang="en-CA" dirty="0">
                <a:hlinkClick r:id="rId3"/>
              </a:rPr>
              <a:t>https://go.googlesource.com/tools/+/refs/heads/master/internal/mcp/</a:t>
            </a:r>
            <a:r>
              <a:rPr lang="en-CA" dirty="0"/>
              <a:t>  </a:t>
            </a:r>
          </a:p>
          <a:p>
            <a:pPr marL="0" indent="0">
              <a:buNone/>
            </a:pPr>
            <a:endParaRPr lang="en-CA" b="1" u="sng" dirty="0"/>
          </a:p>
          <a:p>
            <a:pPr marL="0" indent="0">
              <a:buNone/>
            </a:pPr>
            <a:r>
              <a:rPr lang="en-CA" b="1" u="sng" dirty="0"/>
              <a:t>Main MCP Page:</a:t>
            </a:r>
          </a:p>
          <a:p>
            <a:pPr marL="0" indent="0">
              <a:buNone/>
            </a:pPr>
            <a:r>
              <a:rPr lang="en-CA" dirty="0">
                <a:hlinkClick r:id="rId4"/>
              </a:rPr>
              <a:t>https://modelcontextprotocol.io/introduction</a:t>
            </a:r>
            <a:r>
              <a:rPr lang="en-CA" dirty="0"/>
              <a:t> </a:t>
            </a:r>
            <a:br>
              <a:rPr lang="en-CA" dirty="0"/>
            </a:br>
            <a:br>
              <a:rPr lang="en-CA" dirty="0"/>
            </a:br>
            <a:endParaRPr lang="en-CA" dirty="0"/>
          </a:p>
          <a:p>
            <a:pPr marL="0" indent="0">
              <a:buNone/>
            </a:pPr>
            <a:r>
              <a:rPr lang="en-CA" b="1" u="sng" dirty="0"/>
              <a:t>MCP Roadmap Page:</a:t>
            </a:r>
          </a:p>
          <a:p>
            <a:pPr marL="0" indent="0">
              <a:buNone/>
            </a:pPr>
            <a:r>
              <a:rPr lang="en-CA" dirty="0">
                <a:hlinkClick r:id="rId5"/>
              </a:rPr>
              <a:t>https://modelcontextprotocol.io/development/roadmap</a:t>
            </a:r>
            <a:r>
              <a:rPr lang="en-CA" dirty="0"/>
              <a:t> </a:t>
            </a:r>
          </a:p>
          <a:p>
            <a:pPr marL="0" indent="0">
              <a:buNone/>
            </a:pPr>
            <a:endParaRPr lang="en-CA" dirty="0"/>
          </a:p>
          <a:p>
            <a:pPr marL="0" indent="0">
              <a:buNone/>
            </a:pPr>
            <a:r>
              <a:rPr lang="en-CA" b="1" u="sng" dirty="0"/>
              <a:t>MCP </a:t>
            </a:r>
            <a:r>
              <a:rPr lang="en-CA" b="1" u="sng" dirty="0" err="1"/>
              <a:t>Github</a:t>
            </a:r>
            <a:r>
              <a:rPr lang="en-CA" b="1" u="sng" dirty="0"/>
              <a:t> Main Page (Code):</a:t>
            </a:r>
          </a:p>
          <a:p>
            <a:pPr marL="0" indent="0">
              <a:buNone/>
            </a:pPr>
            <a:r>
              <a:rPr lang="en-CA" dirty="0">
                <a:hlinkClick r:id="rId6"/>
              </a:rPr>
              <a:t>https://github.com/modelcontextprotocol</a:t>
            </a:r>
            <a:r>
              <a:rPr lang="en-CA" dirty="0"/>
              <a:t> </a:t>
            </a:r>
          </a:p>
          <a:p>
            <a:pPr marL="0" indent="0">
              <a:buNone/>
            </a:pPr>
            <a:endParaRPr lang="en-CA" dirty="0"/>
          </a:p>
        </p:txBody>
      </p:sp>
    </p:spTree>
    <p:extLst>
      <p:ext uri="{BB962C8B-B14F-4D97-AF65-F5344CB8AC3E}">
        <p14:creationId xmlns:p14="http://schemas.microsoft.com/office/powerpoint/2010/main" val="2663447023"/>
      </p:ext>
    </p:extLst>
  </p:cSld>
  <p:clrMapOvr>
    <a:masterClrMapping/>
  </p:clrMapOvr>
</p:sld>
</file>

<file path=ppt/theme/theme1.xml><?xml version="1.0" encoding="utf-8"?>
<a:theme xmlns:a="http://schemas.openxmlformats.org/drawingml/2006/main" name="Depth">
  <a:themeElements>
    <a:clrScheme name="Depth">
      <a:dk1>
        <a:sysClr val="windowText" lastClr="000000"/>
      </a:dk1>
      <a:lt1>
        <a:sysClr val="window" lastClr="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Depth">
      <a:maj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epth">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epth" id="{7BEAFC2A-325C-49C4-AC08-2B765DA903F9}" vid="{1735E755-43E6-43AA-ABA2-C989ECC79A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AF23494-F630-4E01-81EA-AA2F2975971E}">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E76CE1C2-24FF-4125-B61C-AD39973FCD09}">
  <ds:schemaRefs>
    <ds:schemaRef ds:uri="http://schemas.microsoft.com/sharepoint/v3/contenttype/forms"/>
  </ds:schemaRefs>
</ds:datastoreItem>
</file>

<file path=customXml/itemProps3.xml><?xml version="1.0" encoding="utf-8"?>
<ds:datastoreItem xmlns:ds="http://schemas.openxmlformats.org/officeDocument/2006/customXml" ds:itemID="{CC083022-B7D0-4DE3-9976-6A91422D94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Depth design</Template>
  <TotalTime>5670</TotalTime>
  <Words>1759</Words>
  <Application>Microsoft Office PowerPoint</Application>
  <PresentationFormat>Widescreen</PresentationFormat>
  <Paragraphs>179</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__Inter_5f106d</vt:lpstr>
      <vt:lpstr>Arial</vt:lpstr>
      <vt:lpstr>Calibri</vt:lpstr>
      <vt:lpstr>Corbel</vt:lpstr>
      <vt:lpstr>Wingdings</vt:lpstr>
      <vt:lpstr>Depth</vt:lpstr>
      <vt:lpstr>Model Context Protocol</vt:lpstr>
      <vt:lpstr>What is MCP about</vt:lpstr>
      <vt:lpstr>What does MCP provide?</vt:lpstr>
      <vt:lpstr>General Architecture</vt:lpstr>
      <vt:lpstr>MCP Key Elements</vt:lpstr>
      <vt:lpstr>Lets Build it  - with GO!</vt:lpstr>
      <vt:lpstr>Tour Development Setup</vt:lpstr>
      <vt:lpstr>Simple Client/Server Demo (TL;DR)</vt:lpstr>
      <vt:lpstr>MCP GoSDK Resources</vt:lpstr>
      <vt:lpstr>MCP Key Primitives</vt:lpstr>
      <vt:lpstr>MCP Key Primitive - Resources</vt:lpstr>
      <vt:lpstr>MCP Key Primitive - Resources</vt:lpstr>
      <vt:lpstr>MCP Key Primitive - Resources</vt:lpstr>
      <vt:lpstr>MCP Key Primitives - Resources</vt:lpstr>
      <vt:lpstr>MCP Key Primitive - Prompts</vt:lpstr>
      <vt:lpstr>MCP Key Primitive - Prompts</vt:lpstr>
      <vt:lpstr>MCP Key Primitive - Prompts</vt:lpstr>
      <vt:lpstr>MCP Key Primitive - Prompts</vt:lpstr>
      <vt:lpstr>MCP Key Primitive - Prompts</vt:lpstr>
      <vt:lpstr>MCP Client  - Code Examination </vt:lpstr>
      <vt:lpstr>MCP Client – Code Examination</vt:lpstr>
      <vt:lpstr>MCP Client – Code Examination</vt:lpstr>
      <vt:lpstr>MCP Client – Code Examination</vt:lpstr>
      <vt:lpstr>MCP Server – Code Examination</vt:lpstr>
      <vt:lpstr>MCP Server – Code Examination</vt:lpstr>
      <vt:lpstr>MCP Server – Code Examination</vt:lpstr>
      <vt:lpstr>MCP Explorer</vt:lpstr>
      <vt:lpstr>MCP Explorer – High Level Layout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 Smith</dc:creator>
  <cp:lastModifiedBy>Daniel Smith</cp:lastModifiedBy>
  <cp:revision>3</cp:revision>
  <dcterms:created xsi:type="dcterms:W3CDTF">2025-06-08T00:32:45Z</dcterms:created>
  <dcterms:modified xsi:type="dcterms:W3CDTF">2025-06-11T23:03:44Z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